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640" r:id="rId2"/>
    <p:sldId id="262" r:id="rId3"/>
    <p:sldId id="696" r:id="rId4"/>
    <p:sldId id="739" r:id="rId5"/>
    <p:sldId id="725" r:id="rId6"/>
    <p:sldId id="735" r:id="rId7"/>
    <p:sldId id="736" r:id="rId8"/>
    <p:sldId id="779" r:id="rId9"/>
    <p:sldId id="697" r:id="rId10"/>
    <p:sldId id="780" r:id="rId11"/>
    <p:sldId id="738" r:id="rId12"/>
    <p:sldId id="740" r:id="rId13"/>
    <p:sldId id="741" r:id="rId14"/>
    <p:sldId id="751" r:id="rId15"/>
    <p:sldId id="752" r:id="rId16"/>
    <p:sldId id="753" r:id="rId17"/>
    <p:sldId id="754" r:id="rId18"/>
    <p:sldId id="755" r:id="rId19"/>
    <p:sldId id="756" r:id="rId20"/>
    <p:sldId id="757" r:id="rId21"/>
    <p:sldId id="758" r:id="rId22"/>
    <p:sldId id="759" r:id="rId23"/>
    <p:sldId id="760" r:id="rId24"/>
    <p:sldId id="761" r:id="rId25"/>
    <p:sldId id="762" r:id="rId26"/>
    <p:sldId id="763" r:id="rId27"/>
    <p:sldId id="764" r:id="rId28"/>
    <p:sldId id="765" r:id="rId29"/>
    <p:sldId id="750" r:id="rId30"/>
    <p:sldId id="766" r:id="rId31"/>
    <p:sldId id="767" r:id="rId32"/>
    <p:sldId id="770" r:id="rId33"/>
    <p:sldId id="771" r:id="rId34"/>
    <p:sldId id="774" r:id="rId35"/>
    <p:sldId id="772" r:id="rId36"/>
    <p:sldId id="773" r:id="rId37"/>
    <p:sldId id="775" r:id="rId38"/>
    <p:sldId id="778" r:id="rId39"/>
    <p:sldId id="782" r:id="rId40"/>
    <p:sldId id="776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frameSlides="1"/>
  <p:clrMru>
    <a:srgbClr val="68A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79"/>
    <p:restoredTop sz="96291"/>
  </p:normalViewPr>
  <p:slideViewPr>
    <p:cSldViewPr snapToGrid="0" snapToObjects="1">
      <p:cViewPr varScale="1">
        <p:scale>
          <a:sx n="122" d="100"/>
          <a:sy n="122" d="100"/>
        </p:scale>
        <p:origin x="96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536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1T08:16:10.478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E37D56-AB77-CE4B-B078-A8BFFB2FAE95}" type="datetimeFigureOut">
              <a:rPr lang="en-US" smtClean="0"/>
              <a:pPr/>
              <a:t>3/16/21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C68EB-2DBD-1048-B78B-A0350A0AC7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744734-BC72-CD49-B3A6-8834D3D26B66}" type="datetimeFigureOut">
              <a:rPr lang="en-US" smtClean="0"/>
              <a:pPr/>
              <a:t>3/16/21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C1503-D583-024E-8A01-2BDE1B1933B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C1503-D583-024E-8A01-2BDE1B1933B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592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C1503-D583-024E-8A01-2BDE1B1933B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07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C1503-D583-024E-8A01-2BDE1B1933B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19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C1503-D583-024E-8A01-2BDE1B1933B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0686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C1503-D583-024E-8A01-2BDE1B1933B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088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C1503-D583-024E-8A01-2BDE1B1933B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59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Concept-Script: A Formal Language for Pure Thought Modeled on that of Arithmetic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C1503-D583-024E-8A01-2BDE1B1933B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87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C1503-D583-024E-8A01-2BDE1B1933B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3188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C1503-D583-024E-8A01-2BDE1B1933B7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57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9/8/09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9/8/09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9/8/09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9/8/09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9/8/09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9/8/09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9/8/09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9/8/09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9/8/09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9/8/09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9/8/09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9/8/09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CSCI 1102 Computer Science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93BD4-D8D9-2945-9E33-AF50C186A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flat irons, boulder">
            <a:extLst>
              <a:ext uri="{FF2B5EF4-FFF2-40B4-BE49-F238E27FC236}">
                <a16:creationId xmlns:a16="http://schemas.microsoft.com/office/drawing/2014/main" id="{648A97B7-83B4-8848-809A-42B646F8F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87DFBC-DD2C-9B4B-AC51-B54FFD76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72CF0AB-650B-1F48-8B64-1D86E7249305}"/>
              </a:ext>
            </a:extLst>
          </p:cNvPr>
          <p:cNvSpPr txBox="1">
            <a:spLocks/>
          </p:cNvSpPr>
          <p:nvPr/>
        </p:nvSpPr>
        <p:spPr>
          <a:xfrm>
            <a:off x="525162" y="2320909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CSCI 1102 Computer Science 2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E0E75BE-7617-A045-BF47-B007C0AFC68F}"/>
              </a:ext>
            </a:extLst>
          </p:cNvPr>
          <p:cNvSpPr txBox="1">
            <a:spLocks/>
          </p:cNvSpPr>
          <p:nvPr/>
        </p:nvSpPr>
        <p:spPr>
          <a:xfrm>
            <a:off x="1143000" y="3859716"/>
            <a:ext cx="6858000" cy="94088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700" dirty="0">
                <a:solidFill>
                  <a:schemeClr val="bg1"/>
                </a:solidFill>
              </a:rPr>
              <a:t>Meeting 13: Tuesday 3/16/2021</a:t>
            </a:r>
          </a:p>
          <a:p>
            <a:pPr marL="0" indent="0" algn="ctr">
              <a:buNone/>
            </a:pPr>
            <a:r>
              <a:rPr lang="en-US" sz="2700" dirty="0">
                <a:solidFill>
                  <a:schemeClr val="bg1"/>
                </a:solidFill>
              </a:rPr>
              <a:t>Sorting Algorithms</a:t>
            </a:r>
          </a:p>
        </p:txBody>
      </p:sp>
    </p:spTree>
    <p:extLst>
      <p:ext uri="{BB962C8B-B14F-4D97-AF65-F5344CB8AC3E}">
        <p14:creationId xmlns:p14="http://schemas.microsoft.com/office/powerpoint/2010/main" val="3692233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B15463-F86B-FF46-912E-C8A5A0C40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9D0612-CC49-3B42-B088-6188C66AC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1894"/>
            <a:ext cx="9144000" cy="591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948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87DFBC-DD2C-9B4B-AC51-B54FFD76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856ECD-730C-9B4D-B491-FB0A4D70BAE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E5E9F-4A40-064F-9CE8-166F18CABE2A}"/>
              </a:ext>
            </a:extLst>
          </p:cNvPr>
          <p:cNvSpPr txBox="1"/>
          <p:nvPr/>
        </p:nvSpPr>
        <p:spPr>
          <a:xfrm>
            <a:off x="2570586" y="2516456"/>
            <a:ext cx="400282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Heapsort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5E02EA-0813-584F-84D3-CD96095F1164}"/>
              </a:ext>
            </a:extLst>
          </p:cNvPr>
          <p:cNvSpPr txBox="1"/>
          <p:nvPr/>
        </p:nvSpPr>
        <p:spPr>
          <a:xfrm>
            <a:off x="3524276" y="3708103"/>
            <a:ext cx="2095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Bill Williams, 1964</a:t>
            </a:r>
          </a:p>
        </p:txBody>
      </p:sp>
    </p:spTree>
    <p:extLst>
      <p:ext uri="{BB962C8B-B14F-4D97-AF65-F5344CB8AC3E}">
        <p14:creationId xmlns:p14="http://schemas.microsoft.com/office/powerpoint/2010/main" val="2611254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3225079" y="1118260"/>
            <a:ext cx="2772995" cy="2906872"/>
            <a:chOff x="3312836" y="2029944"/>
            <a:chExt cx="3072739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12836" y="2029944"/>
              <a:ext cx="2886039" cy="2836211"/>
              <a:chOff x="5755151" y="2054331"/>
              <a:chExt cx="2886039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2666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00B0F0"/>
                    </a:solidFill>
                  </a:rPr>
                  <a:t>E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P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X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43356" cy="1694402"/>
                <a:chOff x="5902642" y="3196140"/>
                <a:chExt cx="1343356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1CD1662-655B-2C4B-BF68-838DF29EC887}"/>
              </a:ext>
            </a:extLst>
          </p:cNvPr>
          <p:cNvSpPr txBox="1"/>
          <p:nvPr/>
        </p:nvSpPr>
        <p:spPr>
          <a:xfrm>
            <a:off x="2669876" y="4756935"/>
            <a:ext cx="38042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00B0F0"/>
                </a:solidFill>
              </a:rPr>
              <a:t>E</a:t>
            </a:r>
            <a:r>
              <a:rPr lang="en-US" sz="5400" dirty="0"/>
              <a:t> X A M P L </a:t>
            </a:r>
            <a:r>
              <a:rPr lang="en-US" sz="5400" dirty="0">
                <a:solidFill>
                  <a:srgbClr val="00B050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721294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063289" y="1985159"/>
            <a:ext cx="2772995" cy="2906872"/>
            <a:chOff x="3312836" y="2029944"/>
            <a:chExt cx="3072739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12836" y="2029944"/>
              <a:ext cx="2886039" cy="2836211"/>
              <a:chOff x="5755151" y="2054331"/>
              <a:chExt cx="2886039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2666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00B0F0"/>
                    </a:solidFill>
                  </a:rPr>
                  <a:t>E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P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X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43356" cy="1694402"/>
                <a:chOff x="5902642" y="3196140"/>
                <a:chExt cx="1343356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L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A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347234" y="1985159"/>
            <a:ext cx="2772995" cy="2906872"/>
            <a:chOff x="3312836" y="2029944"/>
            <a:chExt cx="3072739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312836" y="2029944"/>
              <a:ext cx="2886039" cy="2836211"/>
              <a:chOff x="5755151" y="2054331"/>
              <a:chExt cx="2886039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2666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00B0F0"/>
                    </a:solidFill>
                  </a:rPr>
                  <a:t>E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P</a:t>
                  </a: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X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43356" cy="1694402"/>
                <a:chOff x="5902642" y="3196140"/>
                <a:chExt cx="1343356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A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L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ED798FE-D2AB-E241-B05F-6255BB1AB6B2}"/>
              </a:ext>
            </a:extLst>
          </p:cNvPr>
          <p:cNvSpPr txBox="1"/>
          <p:nvPr/>
        </p:nvSpPr>
        <p:spPr>
          <a:xfrm>
            <a:off x="3426090" y="1133046"/>
            <a:ext cx="2489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Build heap: sink(3)</a:t>
            </a:r>
          </a:p>
        </p:txBody>
      </p:sp>
    </p:spTree>
    <p:extLst>
      <p:ext uri="{BB962C8B-B14F-4D97-AF65-F5344CB8AC3E}">
        <p14:creationId xmlns:p14="http://schemas.microsoft.com/office/powerpoint/2010/main" val="2835602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063289" y="1985159"/>
            <a:ext cx="2772995" cy="2906872"/>
            <a:chOff x="3312836" y="2029944"/>
            <a:chExt cx="3072739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12836" y="2029944"/>
              <a:ext cx="2886039" cy="2836211"/>
              <a:chOff x="5755151" y="2054331"/>
              <a:chExt cx="2886039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2666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00B0F0"/>
                    </a:solidFill>
                  </a:rPr>
                  <a:t>E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P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43356" cy="1694402"/>
                <a:chOff x="5902642" y="3196140"/>
                <a:chExt cx="1343356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347234" y="1985159"/>
            <a:ext cx="2772995" cy="2906872"/>
            <a:chOff x="3312836" y="2029944"/>
            <a:chExt cx="3072739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312836" y="2029944"/>
              <a:ext cx="2886039" cy="2836211"/>
              <a:chOff x="5755151" y="2054331"/>
              <a:chExt cx="2886039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2666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00B0F0"/>
                    </a:solidFill>
                  </a:rPr>
                  <a:t>E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P</a:t>
                  </a: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43356" cy="1694402"/>
                <a:chOff x="5902642" y="3196140"/>
                <a:chExt cx="1343356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ED798FE-D2AB-E241-B05F-6255BB1AB6B2}"/>
              </a:ext>
            </a:extLst>
          </p:cNvPr>
          <p:cNvSpPr txBox="1"/>
          <p:nvPr/>
        </p:nvSpPr>
        <p:spPr>
          <a:xfrm>
            <a:off x="3426090" y="1133046"/>
            <a:ext cx="2571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Build heap: sink(2)</a:t>
            </a:r>
          </a:p>
        </p:txBody>
      </p:sp>
    </p:spTree>
    <p:extLst>
      <p:ext uri="{BB962C8B-B14F-4D97-AF65-F5344CB8AC3E}">
        <p14:creationId xmlns:p14="http://schemas.microsoft.com/office/powerpoint/2010/main" val="1938264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063289" y="1985159"/>
            <a:ext cx="2772995" cy="2906872"/>
            <a:chOff x="3312836" y="2029944"/>
            <a:chExt cx="3072739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12836" y="2029944"/>
              <a:ext cx="2886039" cy="2836211"/>
              <a:chOff x="5755151" y="2054331"/>
              <a:chExt cx="2886039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2666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00B0F0"/>
                    </a:solidFill>
                  </a:rPr>
                  <a:t>E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P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43356" cy="1694402"/>
                <a:chOff x="5902642" y="3196140"/>
                <a:chExt cx="1343356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347234" y="1985159"/>
            <a:ext cx="2772995" cy="2906872"/>
            <a:chOff x="3312836" y="2029944"/>
            <a:chExt cx="3072739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312836" y="2029944"/>
              <a:ext cx="2886039" cy="2836211"/>
              <a:chOff x="5755151" y="2054331"/>
              <a:chExt cx="2886039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408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P</a:t>
                  </a: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2666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43356" cy="1694402"/>
                <a:chOff x="5902642" y="3196140"/>
                <a:chExt cx="1343356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ED798FE-D2AB-E241-B05F-6255BB1AB6B2}"/>
              </a:ext>
            </a:extLst>
          </p:cNvPr>
          <p:cNvSpPr txBox="1"/>
          <p:nvPr/>
        </p:nvSpPr>
        <p:spPr>
          <a:xfrm>
            <a:off x="3426090" y="1133046"/>
            <a:ext cx="2571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Build heap: sink(1).</a:t>
            </a:r>
          </a:p>
        </p:txBody>
      </p:sp>
    </p:spTree>
    <p:extLst>
      <p:ext uri="{BB962C8B-B14F-4D97-AF65-F5344CB8AC3E}">
        <p14:creationId xmlns:p14="http://schemas.microsoft.com/office/powerpoint/2010/main" val="3900576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063289" y="1985159"/>
            <a:ext cx="2772995" cy="2906872"/>
            <a:chOff x="3312836" y="2029944"/>
            <a:chExt cx="3072739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12836" y="2029944"/>
              <a:ext cx="2886039" cy="2836211"/>
              <a:chOff x="5755151" y="2054331"/>
              <a:chExt cx="2886039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408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X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43356" cy="1694402"/>
                <a:chOff x="5902642" y="3196140"/>
                <a:chExt cx="1343356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347234" y="1985159"/>
            <a:ext cx="2772995" cy="2906872"/>
            <a:chOff x="3312836" y="2029944"/>
            <a:chExt cx="3072739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312836" y="2029944"/>
              <a:ext cx="2886039" cy="2836211"/>
              <a:chOff x="5755151" y="2054331"/>
              <a:chExt cx="2886039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408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X</a:t>
                </a:r>
                <a:endParaRPr lang="en-US" sz="3200" dirty="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3909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43356" cy="1694402"/>
                <a:chOff x="5902642" y="3196140"/>
                <a:chExt cx="1343356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ED798FE-D2AB-E241-B05F-6255BB1AB6B2}"/>
              </a:ext>
            </a:extLst>
          </p:cNvPr>
          <p:cNvSpPr txBox="1"/>
          <p:nvPr/>
        </p:nvSpPr>
        <p:spPr>
          <a:xfrm>
            <a:off x="1815719" y="966703"/>
            <a:ext cx="58631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Build heap: after sink(2), heap is well-formed.</a:t>
            </a:r>
          </a:p>
        </p:txBody>
      </p:sp>
    </p:spTree>
    <p:extLst>
      <p:ext uri="{BB962C8B-B14F-4D97-AF65-F5344CB8AC3E}">
        <p14:creationId xmlns:p14="http://schemas.microsoft.com/office/powerpoint/2010/main" val="593343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063289" y="1985159"/>
            <a:ext cx="2772995" cy="2906872"/>
            <a:chOff x="3312836" y="2029944"/>
            <a:chExt cx="3072739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12836" y="2029944"/>
              <a:ext cx="2886039" cy="2836211"/>
              <a:chOff x="5755151" y="2054331"/>
              <a:chExt cx="2886039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408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3909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P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43356" cy="1694402"/>
                <a:chOff x="5902642" y="3196140"/>
                <a:chExt cx="1343356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347234" y="1985159"/>
            <a:ext cx="2772995" cy="2906872"/>
            <a:chOff x="3312836" y="2029944"/>
            <a:chExt cx="3072739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312836" y="2029944"/>
              <a:ext cx="2900250" cy="2836211"/>
              <a:chOff x="5755151" y="2054331"/>
              <a:chExt cx="2900250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408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00B050"/>
                    </a:solidFill>
                  </a:rPr>
                  <a:t>E</a:t>
                </a:r>
                <a:endParaRPr lang="en-US" sz="3200" dirty="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3909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P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ED798FE-D2AB-E241-B05F-6255BB1AB6B2}"/>
              </a:ext>
            </a:extLst>
          </p:cNvPr>
          <p:cNvSpPr txBox="1"/>
          <p:nvPr/>
        </p:nvSpPr>
        <p:spPr>
          <a:xfrm>
            <a:off x="2244055" y="1002650"/>
            <a:ext cx="42932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evict </a:t>
            </a:r>
            <a:r>
              <a:rPr lang="en-US" sz="2400" dirty="0">
                <a:solidFill>
                  <a:srgbClr val="FF0000"/>
                </a:solidFill>
              </a:rPr>
              <a:t>X</a:t>
            </a:r>
            <a:r>
              <a:rPr lang="en-US" sz="2400" dirty="0"/>
              <a:t>, place it in used slot.</a:t>
            </a:r>
          </a:p>
        </p:txBody>
      </p:sp>
    </p:spTree>
    <p:extLst>
      <p:ext uri="{BB962C8B-B14F-4D97-AF65-F5344CB8AC3E}">
        <p14:creationId xmlns:p14="http://schemas.microsoft.com/office/powerpoint/2010/main" val="1825746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063289" y="1985159"/>
            <a:ext cx="2772995" cy="2906872"/>
            <a:chOff x="3312836" y="2029944"/>
            <a:chExt cx="3072739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12836" y="2029944"/>
              <a:ext cx="2900250" cy="2836211"/>
              <a:chOff x="5755151" y="2054331"/>
              <a:chExt cx="2900250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408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00B050"/>
                    </a:solidFill>
                  </a:rPr>
                  <a:t>E</a:t>
                </a:r>
                <a:endParaRPr lang="en-US" sz="3200" dirty="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3909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347234" y="1985159"/>
            <a:ext cx="2772995" cy="2906872"/>
            <a:chOff x="3312836" y="2029944"/>
            <a:chExt cx="3072739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312836" y="2029944"/>
              <a:ext cx="2900250" cy="2836211"/>
              <a:chOff x="5755151" y="2054331"/>
              <a:chExt cx="2900250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3909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P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79" y="3170740"/>
                  <a:ext cx="426663" cy="10772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  <a:endParaRPr lang="en-US" sz="3200" dirty="0">
                    <a:solidFill>
                      <a:srgbClr val="FF0000"/>
                    </a:solidFill>
                  </a:endParaRPr>
                </a:p>
                <a:p>
                  <a:endParaRPr lang="en-US" sz="3200" dirty="0"/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ED798FE-D2AB-E241-B05F-6255BB1AB6B2}"/>
              </a:ext>
            </a:extLst>
          </p:cNvPr>
          <p:cNvSpPr txBox="1"/>
          <p:nvPr/>
        </p:nvSpPr>
        <p:spPr>
          <a:xfrm>
            <a:off x="3731064" y="1121403"/>
            <a:ext cx="1681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sink(1)</a:t>
            </a:r>
          </a:p>
        </p:txBody>
      </p:sp>
    </p:spTree>
    <p:extLst>
      <p:ext uri="{BB962C8B-B14F-4D97-AF65-F5344CB8AC3E}">
        <p14:creationId xmlns:p14="http://schemas.microsoft.com/office/powerpoint/2010/main" val="14214820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063289" y="1985159"/>
            <a:ext cx="2772995" cy="2906872"/>
            <a:chOff x="3312836" y="2029944"/>
            <a:chExt cx="3072739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12836" y="2029944"/>
              <a:ext cx="2900250" cy="2836211"/>
              <a:chOff x="5755151" y="2054331"/>
              <a:chExt cx="2900250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408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P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755151" y="3170740"/>
                <a:ext cx="1493062" cy="1707102"/>
                <a:chOff x="5755151" y="3170740"/>
                <a:chExt cx="1493062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755151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316814" y="3170740"/>
                  <a:ext cx="439097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406614" y="1985159"/>
            <a:ext cx="2713620" cy="2906872"/>
            <a:chOff x="3378631" y="2029944"/>
            <a:chExt cx="3006944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3909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P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27267" cy="1707102"/>
                <a:chOff x="5820946" y="3170740"/>
                <a:chExt cx="1427267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185228" y="3170740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ED798FE-D2AB-E241-B05F-6255BB1AB6B2}"/>
              </a:ext>
            </a:extLst>
          </p:cNvPr>
          <p:cNvSpPr txBox="1"/>
          <p:nvPr/>
        </p:nvSpPr>
        <p:spPr>
          <a:xfrm>
            <a:off x="2519066" y="1072412"/>
            <a:ext cx="45828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after sink(2), heap is restored.</a:t>
            </a:r>
          </a:p>
        </p:txBody>
      </p:sp>
    </p:spTree>
    <p:extLst>
      <p:ext uri="{BB962C8B-B14F-4D97-AF65-F5344CB8AC3E}">
        <p14:creationId xmlns:p14="http://schemas.microsoft.com/office/powerpoint/2010/main" val="149487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Alonzo Church (@lambdalonzo) | Twitter">
            <a:extLst>
              <a:ext uri="{FF2B5EF4-FFF2-40B4-BE49-F238E27FC236}">
                <a16:creationId xmlns:a16="http://schemas.microsoft.com/office/drawing/2014/main" id="{0D5FD667-0D9C-6A44-AD80-185677AFA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177883"/>
            <a:ext cx="457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92D76360-FD5A-E344-A9E3-175EB7CFB3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77883"/>
            <a:ext cx="457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642FD80-96A2-374A-917E-5CFD6C7110B5}"/>
              </a:ext>
            </a:extLst>
          </p:cNvPr>
          <p:cNvSpPr txBox="1">
            <a:spLocks/>
          </p:cNvSpPr>
          <p:nvPr/>
        </p:nvSpPr>
        <p:spPr>
          <a:xfrm>
            <a:off x="6032665" y="4910648"/>
            <a:ext cx="3143671" cy="112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</a:rPr>
              <a:t>Alonzo Church</a:t>
            </a:r>
          </a:p>
        </p:txBody>
      </p:sp>
    </p:spTree>
    <p:extLst>
      <p:ext uri="{BB962C8B-B14F-4D97-AF65-F5344CB8AC3E}">
        <p14:creationId xmlns:p14="http://schemas.microsoft.com/office/powerpoint/2010/main" val="102451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122669" y="1985159"/>
            <a:ext cx="2713620" cy="2906872"/>
            <a:chOff x="3378631" y="2029944"/>
            <a:chExt cx="3006944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408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P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27267" cy="1707102"/>
                <a:chOff x="5820946" y="3170740"/>
                <a:chExt cx="1427267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  <a:endParaRPr lang="en-US" sz="3200" dirty="0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198386" y="3170740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406614" y="1985159"/>
            <a:ext cx="2713620" cy="2906872"/>
            <a:chOff x="3378631" y="2029944"/>
            <a:chExt cx="3006944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6751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A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27267" cy="1707102"/>
                <a:chOff x="5820946" y="3170740"/>
                <a:chExt cx="1427267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185228" y="3170740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E8D87B0-8374-E14D-821D-6DF0B623B2E7}"/>
              </a:ext>
            </a:extLst>
          </p:cNvPr>
          <p:cNvSpPr txBox="1"/>
          <p:nvPr/>
        </p:nvSpPr>
        <p:spPr>
          <a:xfrm>
            <a:off x="2425354" y="1050064"/>
            <a:ext cx="42932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evict </a:t>
            </a:r>
            <a:r>
              <a:rPr lang="en-US" sz="2400" dirty="0">
                <a:solidFill>
                  <a:srgbClr val="FF0000"/>
                </a:solidFill>
              </a:rPr>
              <a:t>P</a:t>
            </a:r>
            <a:r>
              <a:rPr lang="en-US" sz="2400" dirty="0"/>
              <a:t>, place it in used slot.</a:t>
            </a:r>
          </a:p>
        </p:txBody>
      </p:sp>
    </p:spTree>
    <p:extLst>
      <p:ext uri="{BB962C8B-B14F-4D97-AF65-F5344CB8AC3E}">
        <p14:creationId xmlns:p14="http://schemas.microsoft.com/office/powerpoint/2010/main" val="1855369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122669" y="1985159"/>
            <a:ext cx="2713620" cy="2906872"/>
            <a:chOff x="3378631" y="2029944"/>
            <a:chExt cx="3006944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44660" y="2054331"/>
                <a:ext cx="46751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A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27267" cy="1707102"/>
                <a:chOff x="5820946" y="3170740"/>
                <a:chExt cx="1427267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  <a:endParaRPr lang="en-US" sz="3200" dirty="0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198386" y="3170740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406614" y="1985159"/>
            <a:ext cx="2713620" cy="2906872"/>
            <a:chOff x="3378631" y="2029944"/>
            <a:chExt cx="3006944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6952550" y="2054331"/>
                <a:ext cx="59363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M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27267" cy="1707102"/>
                <a:chOff x="5820946" y="3170740"/>
                <a:chExt cx="1427267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80" y="3170740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A</a:t>
                  </a:r>
                  <a:endParaRPr lang="en-US" sz="3200" dirty="0"/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E8D87B0-8374-E14D-821D-6DF0B623B2E7}"/>
              </a:ext>
            </a:extLst>
          </p:cNvPr>
          <p:cNvSpPr txBox="1"/>
          <p:nvPr/>
        </p:nvSpPr>
        <p:spPr>
          <a:xfrm>
            <a:off x="3836289" y="1133191"/>
            <a:ext cx="1758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sink(1).</a:t>
            </a:r>
          </a:p>
        </p:txBody>
      </p:sp>
    </p:spTree>
    <p:extLst>
      <p:ext uri="{BB962C8B-B14F-4D97-AF65-F5344CB8AC3E}">
        <p14:creationId xmlns:p14="http://schemas.microsoft.com/office/powerpoint/2010/main" val="6226876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122669" y="1985159"/>
            <a:ext cx="2713620" cy="2906872"/>
            <a:chOff x="3378631" y="2029944"/>
            <a:chExt cx="3006944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6939391" y="2054331"/>
                <a:ext cx="59363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M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27267" cy="1707102"/>
                <a:chOff x="5820946" y="3170740"/>
                <a:chExt cx="1427267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  <a:endParaRPr lang="en-US" sz="3200" dirty="0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809118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  <a:endParaRPr lang="en-US" sz="32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77337" y="3170740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A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430366" y="1985159"/>
            <a:ext cx="2689870" cy="2906872"/>
            <a:chOff x="3404949" y="2029944"/>
            <a:chExt cx="2980626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404949" y="2029944"/>
              <a:ext cx="2808137" cy="2836211"/>
              <a:chOff x="5847264" y="2054331"/>
              <a:chExt cx="2808137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6952550" y="2054331"/>
                <a:ext cx="59363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M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847264" y="3170740"/>
                <a:ext cx="1363580" cy="1707102"/>
                <a:chOff x="5847264" y="3170740"/>
                <a:chExt cx="1363580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847264" y="4293067"/>
                  <a:ext cx="4266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743328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A</a:t>
                  </a: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316815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E8D87B0-8374-E14D-821D-6DF0B623B2E7}"/>
              </a:ext>
            </a:extLst>
          </p:cNvPr>
          <p:cNvSpPr txBox="1"/>
          <p:nvPr/>
        </p:nvSpPr>
        <p:spPr>
          <a:xfrm>
            <a:off x="2410708" y="1002650"/>
            <a:ext cx="45828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after sink(2), heap is restored.</a:t>
            </a:r>
          </a:p>
        </p:txBody>
      </p:sp>
    </p:spTree>
    <p:extLst>
      <p:ext uri="{BB962C8B-B14F-4D97-AF65-F5344CB8AC3E}">
        <p14:creationId xmlns:p14="http://schemas.microsoft.com/office/powerpoint/2010/main" val="3148485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122669" y="1985159"/>
            <a:ext cx="2713620" cy="2906872"/>
            <a:chOff x="3378631" y="2029944"/>
            <a:chExt cx="3006944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6939391" y="2054331"/>
                <a:ext cx="59363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M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03056" cy="1707102"/>
                <a:chOff x="5820946" y="3170740"/>
                <a:chExt cx="1403056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756486" y="4293067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77337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406614" y="1985159"/>
            <a:ext cx="2713620" cy="2906872"/>
            <a:chOff x="3378631" y="2029944"/>
            <a:chExt cx="3006944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18343" y="2054331"/>
                <a:ext cx="46751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A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10736" cy="1707102"/>
                <a:chOff x="5820946" y="3170740"/>
                <a:chExt cx="1410736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42666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638050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80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67259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E8D87B0-8374-E14D-821D-6DF0B623B2E7}"/>
              </a:ext>
            </a:extLst>
          </p:cNvPr>
          <p:cNvSpPr txBox="1"/>
          <p:nvPr/>
        </p:nvSpPr>
        <p:spPr>
          <a:xfrm>
            <a:off x="1786438" y="910199"/>
            <a:ext cx="5844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evict </a:t>
            </a:r>
            <a:r>
              <a:rPr lang="en-US" sz="2400" dirty="0">
                <a:solidFill>
                  <a:srgbClr val="FF0000"/>
                </a:solidFill>
              </a:rPr>
              <a:t>M</a:t>
            </a:r>
            <a:r>
              <a:rPr lang="en-US" sz="2400" dirty="0"/>
              <a:t> from heap, place in unused slot.</a:t>
            </a:r>
          </a:p>
        </p:txBody>
      </p:sp>
    </p:spTree>
    <p:extLst>
      <p:ext uri="{BB962C8B-B14F-4D97-AF65-F5344CB8AC3E}">
        <p14:creationId xmlns:p14="http://schemas.microsoft.com/office/powerpoint/2010/main" val="34929556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122669" y="1985159"/>
            <a:ext cx="2713620" cy="2906872"/>
            <a:chOff x="3378631" y="2029944"/>
            <a:chExt cx="3006944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31501" y="2054331"/>
                <a:ext cx="46751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A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50214" cy="1707102"/>
                <a:chOff x="5820946" y="3170740"/>
                <a:chExt cx="1450214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42666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677528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77337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L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406614" y="1985159"/>
            <a:ext cx="2713620" cy="2906872"/>
            <a:chOff x="3378631" y="2029944"/>
            <a:chExt cx="3006944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18343" y="2054331"/>
                <a:ext cx="39646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L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10736" cy="1707102"/>
                <a:chOff x="5820946" y="3170740"/>
                <a:chExt cx="1410736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42666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638050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80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A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E8D87B0-8374-E14D-821D-6DF0B623B2E7}"/>
              </a:ext>
            </a:extLst>
          </p:cNvPr>
          <p:cNvSpPr txBox="1"/>
          <p:nvPr/>
        </p:nvSpPr>
        <p:spPr>
          <a:xfrm>
            <a:off x="2480917" y="1064552"/>
            <a:ext cx="45828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after sink(1), heap is restored.</a:t>
            </a:r>
          </a:p>
        </p:txBody>
      </p:sp>
    </p:spTree>
    <p:extLst>
      <p:ext uri="{BB962C8B-B14F-4D97-AF65-F5344CB8AC3E}">
        <p14:creationId xmlns:p14="http://schemas.microsoft.com/office/powerpoint/2010/main" val="27080390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122669" y="1985159"/>
            <a:ext cx="2713620" cy="2906872"/>
            <a:chOff x="3378631" y="2029944"/>
            <a:chExt cx="3006944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31501" y="2054331"/>
                <a:ext cx="39646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L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50214" cy="1707102"/>
                <a:chOff x="5820946" y="3170740"/>
                <a:chExt cx="1450214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42666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677528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77337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442242" y="1985159"/>
            <a:ext cx="2677995" cy="2906872"/>
            <a:chOff x="3418108" y="2029944"/>
            <a:chExt cx="2967467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418108" y="2029944"/>
              <a:ext cx="2794978" cy="2836211"/>
              <a:chOff x="5860423" y="2054331"/>
              <a:chExt cx="2794978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18343" y="2054331"/>
                <a:ext cx="42666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00B050"/>
                    </a:solidFill>
                  </a:rPr>
                  <a:t>E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860423" y="3170740"/>
                <a:ext cx="1371259" cy="1707102"/>
                <a:chOff x="5860423" y="3170740"/>
                <a:chExt cx="1371259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860423" y="4293067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L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638050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80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40942" y="3196140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E8D87B0-8374-E14D-821D-6DF0B623B2E7}"/>
              </a:ext>
            </a:extLst>
          </p:cNvPr>
          <p:cNvSpPr txBox="1"/>
          <p:nvPr/>
        </p:nvSpPr>
        <p:spPr>
          <a:xfrm>
            <a:off x="1614125" y="1028050"/>
            <a:ext cx="6199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evict L from the heap, place in unused slot.</a:t>
            </a:r>
          </a:p>
        </p:txBody>
      </p:sp>
    </p:spTree>
    <p:extLst>
      <p:ext uri="{BB962C8B-B14F-4D97-AF65-F5344CB8AC3E}">
        <p14:creationId xmlns:p14="http://schemas.microsoft.com/office/powerpoint/2010/main" val="19202421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122669" y="1985159"/>
            <a:ext cx="2713620" cy="2906872"/>
            <a:chOff x="3378631" y="2029944"/>
            <a:chExt cx="3006944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31501" y="2054331"/>
                <a:ext cx="42666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00B050"/>
                    </a:solidFill>
                  </a:rPr>
                  <a:t>E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50214" cy="1707102"/>
                <a:chOff x="5820946" y="3170740"/>
                <a:chExt cx="1450214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L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677528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77337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442242" y="1985159"/>
            <a:ext cx="2677995" cy="2906872"/>
            <a:chOff x="3418108" y="2029944"/>
            <a:chExt cx="2967467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418108" y="2029944"/>
              <a:ext cx="2794978" cy="2836211"/>
              <a:chOff x="5860423" y="2054331"/>
              <a:chExt cx="2794978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18343" y="2054331"/>
                <a:ext cx="46751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A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860423" y="3170740"/>
                <a:ext cx="1371259" cy="1707102"/>
                <a:chOff x="5860423" y="3170740"/>
                <a:chExt cx="1371259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860423" y="4293067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L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638050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80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40942" y="31961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E8D87B0-8374-E14D-821D-6DF0B623B2E7}"/>
              </a:ext>
            </a:extLst>
          </p:cNvPr>
          <p:cNvSpPr txBox="1"/>
          <p:nvPr/>
        </p:nvSpPr>
        <p:spPr>
          <a:xfrm>
            <a:off x="1614125" y="1028050"/>
            <a:ext cx="5622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sink(1), no change, good heap, evict </a:t>
            </a:r>
            <a:r>
              <a:rPr lang="en-US" sz="2400" dirty="0">
                <a:solidFill>
                  <a:srgbClr val="00B050"/>
                </a:solidFill>
              </a:rPr>
              <a:t>E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849991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122669" y="1985159"/>
            <a:ext cx="2713620" cy="2906872"/>
            <a:chOff x="3378631" y="2029944"/>
            <a:chExt cx="3006944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31501" y="2054331"/>
                <a:ext cx="46751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A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50214" cy="1707102"/>
                <a:chOff x="5820946" y="3170740"/>
                <a:chExt cx="1450214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L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677528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77337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A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442242" y="1985159"/>
            <a:ext cx="2677995" cy="2906872"/>
            <a:chOff x="3418108" y="2029944"/>
            <a:chExt cx="2967467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418108" y="2029944"/>
              <a:ext cx="2794978" cy="2836211"/>
              <a:chOff x="5860423" y="2054331"/>
              <a:chExt cx="2794978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18343" y="2054331"/>
                <a:ext cx="42666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00B0F0"/>
                    </a:solidFill>
                  </a:rPr>
                  <a:t>E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860423" y="3170740"/>
                <a:ext cx="1371259" cy="1707102"/>
                <a:chOff x="5860423" y="3170740"/>
                <a:chExt cx="1371259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860423" y="4293067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L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638050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64180" y="3170740"/>
                  <a:ext cx="46751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A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40942" y="31961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E8D87B0-8374-E14D-821D-6DF0B623B2E7}"/>
              </a:ext>
            </a:extLst>
          </p:cNvPr>
          <p:cNvSpPr txBox="1"/>
          <p:nvPr/>
        </p:nvSpPr>
        <p:spPr>
          <a:xfrm>
            <a:off x="2653619" y="1025097"/>
            <a:ext cx="4323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after sink(1), heap restored.</a:t>
            </a:r>
          </a:p>
        </p:txBody>
      </p:sp>
    </p:spTree>
    <p:extLst>
      <p:ext uri="{BB962C8B-B14F-4D97-AF65-F5344CB8AC3E}">
        <p14:creationId xmlns:p14="http://schemas.microsoft.com/office/powerpoint/2010/main" val="3479473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A1FF3-62C1-A84C-A719-61AF0F1F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EA65BC-3D7B-AB47-BACD-6712FD3D2BF5}"/>
              </a:ext>
            </a:extLst>
          </p:cNvPr>
          <p:cNvGrpSpPr/>
          <p:nvPr/>
        </p:nvGrpSpPr>
        <p:grpSpPr>
          <a:xfrm>
            <a:off x="1122669" y="1985159"/>
            <a:ext cx="2713620" cy="2906872"/>
            <a:chOff x="3378631" y="2029944"/>
            <a:chExt cx="3006944" cy="29068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14025B-160E-A84D-B4EB-80D289FC2C5C}"/>
                </a:ext>
              </a:extLst>
            </p:cNvPr>
            <p:cNvGrpSpPr/>
            <p:nvPr/>
          </p:nvGrpSpPr>
          <p:grpSpPr>
            <a:xfrm>
              <a:off x="3378631" y="2029944"/>
              <a:ext cx="2834455" cy="2836211"/>
              <a:chOff x="5820946" y="2054331"/>
              <a:chExt cx="2834455" cy="283621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A115EC-8BC8-014A-B62A-3BBA64D11653}"/>
                  </a:ext>
                </a:extLst>
              </p:cNvPr>
              <p:cNvSpPr txBox="1"/>
              <p:nvPr/>
            </p:nvSpPr>
            <p:spPr>
              <a:xfrm>
                <a:off x="7031501" y="2054331"/>
                <a:ext cx="46751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A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7CC6AA1-FC8E-9345-9326-BB36EB2DD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A6AE091-3286-DD40-9DC9-83CCD6D77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FE0A591-5F8C-5D4B-96CF-60CF06539BA6}"/>
                  </a:ext>
                </a:extLst>
              </p:cNvPr>
              <p:cNvGrpSpPr/>
              <p:nvPr/>
            </p:nvGrpSpPr>
            <p:grpSpPr>
              <a:xfrm>
                <a:off x="5820946" y="3170740"/>
                <a:ext cx="1450214" cy="1707102"/>
                <a:chOff x="5820946" y="3170740"/>
                <a:chExt cx="1450214" cy="1707102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209B4B0-C27E-AA4F-AF5E-CA0EB1829A4E}"/>
                    </a:ext>
                  </a:extLst>
                </p:cNvPr>
                <p:cNvSpPr txBox="1"/>
                <p:nvPr/>
              </p:nvSpPr>
              <p:spPr>
                <a:xfrm>
                  <a:off x="5820946" y="4293067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L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08895D9-CEDC-6C42-B82A-3A802CB130B0}"/>
                    </a:ext>
                  </a:extLst>
                </p:cNvPr>
                <p:cNvSpPr txBox="1"/>
                <p:nvPr/>
              </p:nvSpPr>
              <p:spPr>
                <a:xfrm>
                  <a:off x="6677528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M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9ECB195-B2F2-D44D-9801-6F58DD02996C}"/>
                    </a:ext>
                  </a:extLst>
                </p:cNvPr>
                <p:cNvSpPr txBox="1"/>
                <p:nvPr/>
              </p:nvSpPr>
              <p:spPr>
                <a:xfrm>
                  <a:off x="6277337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9B9802F-658B-4E40-81BC-F4B61039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5BEC34D9-9B52-F744-A590-C315F26AC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11DAA1C-EE8C-074A-9B0B-6D450136FA58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0DD3331-19F4-E34C-83C9-61A0600DFB83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P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7C2554B-3A21-A544-ACC6-D96F39883136}"/>
                    </a:ext>
                  </a:extLst>
                </p:cNvPr>
                <p:cNvSpPr txBox="1"/>
                <p:nvPr/>
              </p:nvSpPr>
              <p:spPr>
                <a:xfrm>
                  <a:off x="6327783" y="3196140"/>
                  <a:ext cx="46751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A</a:t>
                  </a: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233A8D6F-DAAE-5544-8773-0821E77E38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58959FBA-4FE2-AD47-BBE6-E4CB9362B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E963B58-25AD-FC46-BB30-0BE490EB4E5F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FF0000"/>
                      </a:solidFill>
                    </a:rPr>
                    <a:t>X</a:t>
                  </a:r>
                  <a:endParaRPr lang="en-US" sz="3200" dirty="0">
                    <a:solidFill>
                      <a:srgbClr val="00B050"/>
                    </a:solidFill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BF4509-1207-1E45-B833-73C3A9EE00EB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3D9709-1490-3245-B812-5767502DD3E6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B9DFB-B178-874F-AF40-0EDCB8D62164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D8F0F1-CA70-5B41-BA2F-EAE80CC027E4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3BDA3A-DB6F-924E-AE50-67A9034ACF4A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330728-DD8B-024C-BF6B-7D601D3F856B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4B58C-AC2A-5A48-93DE-60DCAAFF36E1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AB55A5-637D-A845-A673-CCC26B048084}"/>
              </a:ext>
            </a:extLst>
          </p:cNvPr>
          <p:cNvGrpSpPr/>
          <p:nvPr/>
        </p:nvGrpSpPr>
        <p:grpSpPr>
          <a:xfrm>
            <a:off x="5442242" y="1985159"/>
            <a:ext cx="2677995" cy="2906872"/>
            <a:chOff x="3418108" y="2029944"/>
            <a:chExt cx="2967467" cy="29068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D4933C-10AA-E945-A7A2-7E374AB61EDD}"/>
                </a:ext>
              </a:extLst>
            </p:cNvPr>
            <p:cNvGrpSpPr/>
            <p:nvPr/>
          </p:nvGrpSpPr>
          <p:grpSpPr>
            <a:xfrm>
              <a:off x="3418108" y="2029944"/>
              <a:ext cx="2794978" cy="2836211"/>
              <a:chOff x="5860423" y="2054331"/>
              <a:chExt cx="2794978" cy="2836211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DC47080-963D-1B42-B8CD-5442794656D6}"/>
                  </a:ext>
                </a:extLst>
              </p:cNvPr>
              <p:cNvSpPr txBox="1"/>
              <p:nvPr/>
            </p:nvSpPr>
            <p:spPr>
              <a:xfrm>
                <a:off x="7018343" y="2054331"/>
                <a:ext cx="46751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A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A4EE60F-7E68-114F-8AA9-3B2BDB6CFB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36138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FD7ACD3-A925-3B43-B76D-C4ACAFD0C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289" y="2583555"/>
                <a:ext cx="482600" cy="663385"/>
              </a:xfrm>
              <a:prstGeom prst="line">
                <a:avLst/>
              </a:prstGeom>
              <a:ln w="3492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5047CF1-B816-4446-AABB-A4A567F3A67A}"/>
                  </a:ext>
                </a:extLst>
              </p:cNvPr>
              <p:cNvGrpSpPr/>
              <p:nvPr/>
            </p:nvGrpSpPr>
            <p:grpSpPr>
              <a:xfrm>
                <a:off x="5860423" y="3170740"/>
                <a:ext cx="1371259" cy="1707102"/>
                <a:chOff x="5860423" y="3170740"/>
                <a:chExt cx="1371259" cy="1707102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D16FD08-D075-1A4B-926C-64B678481FA0}"/>
                    </a:ext>
                  </a:extLst>
                </p:cNvPr>
                <p:cNvSpPr txBox="1"/>
                <p:nvPr/>
              </p:nvSpPr>
              <p:spPr>
                <a:xfrm>
                  <a:off x="5860423" y="4293067"/>
                  <a:ext cx="39646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L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A279096-9DF7-D046-8C5C-088591D1E47E}"/>
                    </a:ext>
                  </a:extLst>
                </p:cNvPr>
                <p:cNvSpPr txBox="1"/>
                <p:nvPr/>
              </p:nvSpPr>
              <p:spPr>
                <a:xfrm>
                  <a:off x="6638050" y="4293067"/>
                  <a:ext cx="59363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</a:t>
                  </a: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25F813A-0679-9B46-A9FF-54A8CDAADDB7}"/>
                    </a:ext>
                  </a:extLst>
                </p:cNvPr>
                <p:cNvSpPr txBox="1"/>
                <p:nvPr/>
              </p:nvSpPr>
              <p:spPr>
                <a:xfrm>
                  <a:off x="6290497" y="31707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F0"/>
                      </a:solidFill>
                    </a:rPr>
                    <a:t>E</a:t>
                  </a: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75AC7656-271A-C844-B120-1CED63796B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3EECA3C8-28D6-2B47-8209-3F7C0456F4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8704" y="3765840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3A38D0-E99D-DD4E-9C3D-3EB619AEBF19}"/>
                  </a:ext>
                </a:extLst>
              </p:cNvPr>
              <p:cNvGrpSpPr/>
              <p:nvPr/>
            </p:nvGrpSpPr>
            <p:grpSpPr>
              <a:xfrm>
                <a:off x="7297834" y="3196140"/>
                <a:ext cx="1357567" cy="1694402"/>
                <a:chOff x="5902642" y="3196140"/>
                <a:chExt cx="1357567" cy="1694402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266C585-48B3-7642-A000-7C978E24AE04}"/>
                    </a:ext>
                  </a:extLst>
                </p:cNvPr>
                <p:cNvSpPr txBox="1"/>
                <p:nvPr/>
              </p:nvSpPr>
              <p:spPr>
                <a:xfrm>
                  <a:off x="5902642" y="4293067"/>
                  <a:ext cx="43909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P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AA4739B1-A8FD-784A-BEB4-9CA62A489124}"/>
                    </a:ext>
                  </a:extLst>
                </p:cNvPr>
                <p:cNvSpPr txBox="1"/>
                <p:nvPr/>
              </p:nvSpPr>
              <p:spPr>
                <a:xfrm>
                  <a:off x="6340942" y="3196140"/>
                  <a:ext cx="42666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solidFill>
                        <a:srgbClr val="00B050"/>
                      </a:solidFill>
                    </a:rPr>
                    <a:t>E</a:t>
                  </a:r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A4B84AD-F930-EE44-9EE4-4626D09F73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66089" y="37507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61C708D-FD66-CD4D-B095-E8DC9B469C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58635" y="3788864"/>
                  <a:ext cx="275249" cy="642736"/>
                </a:xfrm>
                <a:prstGeom prst="line">
                  <a:avLst/>
                </a:prstGeom>
                <a:ln w="349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37408854-ADDC-1C4D-8DC2-9B145D5F1F9E}"/>
                    </a:ext>
                  </a:extLst>
                </p:cNvPr>
                <p:cNvSpPr txBox="1"/>
                <p:nvPr/>
              </p:nvSpPr>
              <p:spPr>
                <a:xfrm>
                  <a:off x="6819336" y="4305767"/>
                  <a:ext cx="440873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X</a:t>
                  </a: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7ED344-D56C-3A46-8736-CA5BBF1F1617}"/>
                </a:ext>
              </a:extLst>
            </p:cNvPr>
            <p:cNvSpPr txBox="1"/>
            <p:nvPr/>
          </p:nvSpPr>
          <p:spPr>
            <a:xfrm>
              <a:off x="4883696" y="2213438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03E6D8-FDFB-5241-B5EC-AD995F825BDC}"/>
                </a:ext>
              </a:extLst>
            </p:cNvPr>
            <p:cNvSpPr txBox="1"/>
            <p:nvPr/>
          </p:nvSpPr>
          <p:spPr>
            <a:xfrm>
              <a:off x="5557627" y="33792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FC77E12-15F7-4641-BBF5-F8F212B5EE76}"/>
                </a:ext>
              </a:extLst>
            </p:cNvPr>
            <p:cNvSpPr txBox="1"/>
            <p:nvPr/>
          </p:nvSpPr>
          <p:spPr>
            <a:xfrm>
              <a:off x="4146599" y="3391915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A06A87B-B378-BB46-BA7F-5C63D0C9658F}"/>
                </a:ext>
              </a:extLst>
            </p:cNvPr>
            <p:cNvSpPr txBox="1"/>
            <p:nvPr/>
          </p:nvSpPr>
          <p:spPr>
            <a:xfrm>
              <a:off x="5128720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6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8DB4226-482A-6A49-9662-294B96A1937C}"/>
                </a:ext>
              </a:extLst>
            </p:cNvPr>
            <p:cNvSpPr txBox="1"/>
            <p:nvPr/>
          </p:nvSpPr>
          <p:spPr>
            <a:xfrm>
              <a:off x="3666301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16BCEDB-E45A-8247-ADE7-A7452DDF25D8}"/>
                </a:ext>
              </a:extLst>
            </p:cNvPr>
            <p:cNvSpPr txBox="1"/>
            <p:nvPr/>
          </p:nvSpPr>
          <p:spPr>
            <a:xfrm>
              <a:off x="4573004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5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085026-49D8-F241-AAAD-35AB40D42DF7}"/>
                </a:ext>
              </a:extLst>
            </p:cNvPr>
            <p:cNvSpPr txBox="1"/>
            <p:nvPr/>
          </p:nvSpPr>
          <p:spPr>
            <a:xfrm>
              <a:off x="6045417" y="4475151"/>
              <a:ext cx="340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</a:rPr>
                <a:t>7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E8D87B0-8374-E14D-821D-6DF0B623B2E7}"/>
              </a:ext>
            </a:extLst>
          </p:cNvPr>
          <p:cNvSpPr txBox="1"/>
          <p:nvPr/>
        </p:nvSpPr>
        <p:spPr>
          <a:xfrm>
            <a:off x="2122699" y="939498"/>
            <a:ext cx="5077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Sort: after evict </a:t>
            </a:r>
            <a:r>
              <a:rPr lang="en-US" sz="2400" dirty="0">
                <a:solidFill>
                  <a:srgbClr val="00B0F0"/>
                </a:solidFill>
              </a:rPr>
              <a:t>E</a:t>
            </a:r>
            <a:r>
              <a:rPr lang="en-US" sz="2400" dirty="0"/>
              <a:t>, a one-element heap.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D6BCBA7-E3F6-374E-8997-24142A135F39}"/>
              </a:ext>
            </a:extLst>
          </p:cNvPr>
          <p:cNvSpPr txBox="1"/>
          <p:nvPr/>
        </p:nvSpPr>
        <p:spPr>
          <a:xfrm>
            <a:off x="2669876" y="5184446"/>
            <a:ext cx="38042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 </a:t>
            </a:r>
            <a:r>
              <a:rPr lang="en-US" sz="5400" dirty="0">
                <a:solidFill>
                  <a:srgbClr val="00B0F0"/>
                </a:solidFill>
              </a:rPr>
              <a:t>E </a:t>
            </a:r>
            <a:r>
              <a:rPr lang="en-US" sz="5400" dirty="0">
                <a:solidFill>
                  <a:srgbClr val="00B050"/>
                </a:solidFill>
              </a:rPr>
              <a:t>E </a:t>
            </a:r>
            <a:r>
              <a:rPr lang="en-US" sz="5400" dirty="0"/>
              <a:t>L M P X</a:t>
            </a:r>
            <a:endParaRPr lang="en-US" sz="5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765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28D51-2C6C-CE40-B764-87BC23571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3931C-E806-7540-B0A4-90D679939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In this particular example, the order of </a:t>
            </a:r>
            <a:r>
              <a:rPr lang="en-US" dirty="0">
                <a:solidFill>
                  <a:srgbClr val="00B0F0"/>
                </a:solidFill>
              </a:rPr>
              <a:t>E</a:t>
            </a:r>
            <a:r>
              <a:rPr lang="en-US" dirty="0"/>
              <a:t> and </a:t>
            </a:r>
            <a:r>
              <a:rPr lang="en-US" dirty="0">
                <a:solidFill>
                  <a:srgbClr val="00B050"/>
                </a:solidFill>
              </a:rPr>
              <a:t>E</a:t>
            </a:r>
            <a:r>
              <a:rPr lang="en-US" dirty="0"/>
              <a:t> was preserved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When a sorting algorithm preserves the order of equal keys the algorithm is said to be </a:t>
            </a:r>
            <a:r>
              <a:rPr lang="en-US" i="1" dirty="0">
                <a:solidFill>
                  <a:srgbClr val="C00000"/>
                </a:solidFill>
              </a:rPr>
              <a:t>stable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B1F8EF-FA4A-D744-81D7-7ACE4445F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1075C2-68A7-7C4D-BDCD-5B780CC0AF1B}"/>
              </a:ext>
            </a:extLst>
          </p:cNvPr>
          <p:cNvSpPr txBox="1"/>
          <p:nvPr/>
        </p:nvSpPr>
        <p:spPr>
          <a:xfrm>
            <a:off x="2669874" y="3663912"/>
            <a:ext cx="38042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 </a:t>
            </a:r>
            <a:r>
              <a:rPr lang="en-US" sz="5400" dirty="0">
                <a:solidFill>
                  <a:srgbClr val="00B0F0"/>
                </a:solidFill>
              </a:rPr>
              <a:t>E </a:t>
            </a:r>
            <a:r>
              <a:rPr lang="en-US" sz="5400" dirty="0">
                <a:solidFill>
                  <a:srgbClr val="00B050"/>
                </a:solidFill>
              </a:rPr>
              <a:t>E </a:t>
            </a:r>
            <a:r>
              <a:rPr lang="en-US" sz="5400" dirty="0"/>
              <a:t>L M P X</a:t>
            </a:r>
            <a:endParaRPr lang="en-US" sz="5400" dirty="0">
              <a:solidFill>
                <a:srgbClr val="00B05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165010-1A2E-9F4F-B29C-B9EF08207BAF}"/>
              </a:ext>
            </a:extLst>
          </p:cNvPr>
          <p:cNvSpPr txBox="1"/>
          <p:nvPr/>
        </p:nvSpPr>
        <p:spPr>
          <a:xfrm>
            <a:off x="2669875" y="2558020"/>
            <a:ext cx="38042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00B0F0"/>
                </a:solidFill>
              </a:rPr>
              <a:t>E </a:t>
            </a:r>
            <a:r>
              <a:rPr lang="en-US" sz="5400" dirty="0"/>
              <a:t>X A M P L </a:t>
            </a:r>
            <a:r>
              <a:rPr lang="en-US" sz="5400" dirty="0">
                <a:solidFill>
                  <a:srgbClr val="00B050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075428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87DFBC-DD2C-9B4B-AC51-B54FFD76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11" name="AutoShape 16" descr="Georg Cantor - Wikipedia">
            <a:extLst>
              <a:ext uri="{FF2B5EF4-FFF2-40B4-BE49-F238E27FC236}">
                <a16:creationId xmlns:a16="http://schemas.microsoft.com/office/drawing/2014/main" id="{704FD89B-7CB7-D64E-A3E4-2FDDF1EB47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A044A5C-3EEE-AF49-B36D-1EB0048256C0}"/>
              </a:ext>
            </a:extLst>
          </p:cNvPr>
          <p:cNvGrpSpPr/>
          <p:nvPr/>
        </p:nvGrpSpPr>
        <p:grpSpPr>
          <a:xfrm>
            <a:off x="3124200" y="1379917"/>
            <a:ext cx="3035678" cy="4098166"/>
            <a:chOff x="2947908" y="10696"/>
            <a:chExt cx="3035678" cy="409816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4B81294-94DE-FB49-98F8-33434DBEF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47908" y="10696"/>
              <a:ext cx="3035678" cy="4098166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65AD2D0-3D00-814D-942F-02C99605F1E5}"/>
                </a:ext>
              </a:extLst>
            </p:cNvPr>
            <p:cNvSpPr txBox="1"/>
            <p:nvPr/>
          </p:nvSpPr>
          <p:spPr>
            <a:xfrm>
              <a:off x="3682481" y="3548233"/>
              <a:ext cx="18496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Georg Cantor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02EB555-66FF-E548-950C-F5D025F45B04}"/>
              </a:ext>
            </a:extLst>
          </p:cNvPr>
          <p:cNvGrpSpPr/>
          <p:nvPr/>
        </p:nvGrpSpPr>
        <p:grpSpPr>
          <a:xfrm>
            <a:off x="6159878" y="1379916"/>
            <a:ext cx="2751084" cy="4098165"/>
            <a:chOff x="5983586" y="10695"/>
            <a:chExt cx="2751084" cy="4098165"/>
          </a:xfrm>
        </p:grpSpPr>
        <p:pic>
          <p:nvPicPr>
            <p:cNvPr id="3080" name="Picture 8" descr="Gottlob Frege - Contradictions in Frege's system. | Britannica">
              <a:extLst>
                <a:ext uri="{FF2B5EF4-FFF2-40B4-BE49-F238E27FC236}">
                  <a16:creationId xmlns:a16="http://schemas.microsoft.com/office/drawing/2014/main" id="{9F7C7130-A851-CF4A-ABBF-43DA07D94F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83586" y="10695"/>
              <a:ext cx="2751084" cy="4098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E50DB84-C63A-8A46-BEBB-F11045B29BFE}"/>
                </a:ext>
              </a:extLst>
            </p:cNvPr>
            <p:cNvSpPr txBox="1"/>
            <p:nvPr/>
          </p:nvSpPr>
          <p:spPr>
            <a:xfrm>
              <a:off x="6465664" y="3548232"/>
              <a:ext cx="18985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chemeClr val="bg1"/>
                  </a:solidFill>
                </a:rPr>
                <a:t>Gottlob</a:t>
              </a:r>
              <a:r>
                <a:rPr lang="en-US" sz="2400" dirty="0">
                  <a:solidFill>
                    <a:schemeClr val="bg1"/>
                  </a:solidFill>
                </a:rPr>
                <a:t> Frege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DF1573-F46E-1648-8DB0-07353D503736}"/>
              </a:ext>
            </a:extLst>
          </p:cNvPr>
          <p:cNvGrpSpPr/>
          <p:nvPr/>
        </p:nvGrpSpPr>
        <p:grpSpPr>
          <a:xfrm>
            <a:off x="176292" y="1379917"/>
            <a:ext cx="2947908" cy="4098166"/>
            <a:chOff x="0" y="10696"/>
            <a:chExt cx="2947908" cy="4098166"/>
          </a:xfrm>
        </p:grpSpPr>
        <p:pic>
          <p:nvPicPr>
            <p:cNvPr id="22" name="Picture 4">
              <a:extLst>
                <a:ext uri="{FF2B5EF4-FFF2-40B4-BE49-F238E27FC236}">
                  <a16:creationId xmlns:a16="http://schemas.microsoft.com/office/drawing/2014/main" id="{A3323D8E-FC8A-1042-94D5-DA8F07A7E4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0696"/>
              <a:ext cx="2947908" cy="4098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304B97E-5D5B-A54B-9098-A5AFD5954FC4}"/>
                </a:ext>
              </a:extLst>
            </p:cNvPr>
            <p:cNvSpPr txBox="1"/>
            <p:nvPr/>
          </p:nvSpPr>
          <p:spPr>
            <a:xfrm>
              <a:off x="386479" y="3573863"/>
              <a:ext cx="22690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Gottfried Leibniz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21827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D3E52-D0C0-DA46-8557-3A3D0D8DD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02A55-E117-B349-B4D1-31FAAE8D2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Requires O(N log(N)) steps on average and in the worst case;</a:t>
            </a:r>
          </a:p>
          <a:p>
            <a:endParaRPr lang="en-US" dirty="0"/>
          </a:p>
          <a:p>
            <a:r>
              <a:rPr lang="en-US" dirty="0"/>
              <a:t>Sorts </a:t>
            </a:r>
            <a:r>
              <a:rPr lang="en-US" i="1" dirty="0">
                <a:solidFill>
                  <a:srgbClr val="C00000"/>
                </a:solidFill>
              </a:rPr>
              <a:t>in place</a:t>
            </a:r>
            <a:r>
              <a:rPr lang="en-US" dirty="0"/>
              <a:t>, no additional storage required</a:t>
            </a:r>
            <a:r>
              <a:rPr lang="en-US" i="1" dirty="0"/>
              <a:t>.</a:t>
            </a:r>
          </a:p>
          <a:p>
            <a:endParaRPr lang="en-US" i="1" dirty="0"/>
          </a:p>
          <a:p>
            <a:r>
              <a:rPr lang="en-US" dirty="0"/>
              <a:t>In general, heapsort is unstable.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6F50EE-2376-A245-8803-AF60E18F7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</p:spTree>
    <p:extLst>
      <p:ext uri="{BB962C8B-B14F-4D97-AF65-F5344CB8AC3E}">
        <p14:creationId xmlns:p14="http://schemas.microsoft.com/office/powerpoint/2010/main" val="21212212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87DFBC-DD2C-9B4B-AC51-B54FFD76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856ECD-730C-9B4D-B491-FB0A4D70BAE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E5E9F-4A40-064F-9CE8-166F18CABE2A}"/>
              </a:ext>
            </a:extLst>
          </p:cNvPr>
          <p:cNvSpPr txBox="1"/>
          <p:nvPr/>
        </p:nvSpPr>
        <p:spPr>
          <a:xfrm>
            <a:off x="2301250" y="2516456"/>
            <a:ext cx="454150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err="1">
                <a:solidFill>
                  <a:schemeClr val="bg1"/>
                </a:solidFill>
              </a:rPr>
              <a:t>Mergesort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5E02EA-0813-584F-84D3-CD96095F1164}"/>
              </a:ext>
            </a:extLst>
          </p:cNvPr>
          <p:cNvSpPr txBox="1"/>
          <p:nvPr/>
        </p:nvSpPr>
        <p:spPr>
          <a:xfrm>
            <a:off x="3154369" y="3803103"/>
            <a:ext cx="28352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John von Neumann, 1945</a:t>
            </a:r>
          </a:p>
        </p:txBody>
      </p:sp>
    </p:spTree>
    <p:extLst>
      <p:ext uri="{BB962C8B-B14F-4D97-AF65-F5344CB8AC3E}">
        <p14:creationId xmlns:p14="http://schemas.microsoft.com/office/powerpoint/2010/main" val="13662390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7F4A3B-2F05-6945-91FE-783D06AEA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047F73-5B04-C44C-91DD-1BF0600DD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5904"/>
            <a:ext cx="9144000" cy="538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2046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F866E0-8AB8-B545-B253-BC3352D15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7D7E77-1ED8-E14B-B788-63B21A4E5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4476"/>
            <a:ext cx="9144000" cy="504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0251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16B0F2-7BB9-E240-BB51-8DEA2D255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91B55A-50F9-F14A-B01C-674F2298E211}"/>
              </a:ext>
            </a:extLst>
          </p:cNvPr>
          <p:cNvSpPr/>
          <p:nvPr/>
        </p:nvSpPr>
        <p:spPr>
          <a:xfrm>
            <a:off x="1650668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0EDFA8-62D8-6A47-9FFE-43C04979FA79}"/>
              </a:ext>
            </a:extLst>
          </p:cNvPr>
          <p:cNvSpPr/>
          <p:nvPr/>
        </p:nvSpPr>
        <p:spPr>
          <a:xfrm>
            <a:off x="2458190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E7D80D-4023-C044-9608-347E42C4F5DB}"/>
              </a:ext>
            </a:extLst>
          </p:cNvPr>
          <p:cNvSpPr/>
          <p:nvPr/>
        </p:nvSpPr>
        <p:spPr>
          <a:xfrm>
            <a:off x="3265712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F87632-95A9-C242-8DEE-53490243CC4E}"/>
              </a:ext>
            </a:extLst>
          </p:cNvPr>
          <p:cNvSpPr/>
          <p:nvPr/>
        </p:nvSpPr>
        <p:spPr>
          <a:xfrm>
            <a:off x="4073234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AB4E008-AEB3-674C-832B-5FE59D948651}"/>
              </a:ext>
            </a:extLst>
          </p:cNvPr>
          <p:cNvSpPr/>
          <p:nvPr/>
        </p:nvSpPr>
        <p:spPr>
          <a:xfrm>
            <a:off x="4880756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33898-7AEB-354C-A042-148890247650}"/>
              </a:ext>
            </a:extLst>
          </p:cNvPr>
          <p:cNvSpPr/>
          <p:nvPr/>
        </p:nvSpPr>
        <p:spPr>
          <a:xfrm>
            <a:off x="5688278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4ADF96-FFEB-2E4F-92DD-260D4C5EAC20}"/>
              </a:ext>
            </a:extLst>
          </p:cNvPr>
          <p:cNvSpPr/>
          <p:nvPr/>
        </p:nvSpPr>
        <p:spPr>
          <a:xfrm>
            <a:off x="6495800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F20C7C-AD46-2C4E-BB90-746B5AA6A3BF}"/>
              </a:ext>
            </a:extLst>
          </p:cNvPr>
          <p:cNvSpPr/>
          <p:nvPr/>
        </p:nvSpPr>
        <p:spPr>
          <a:xfrm>
            <a:off x="1092528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3040D64-F07A-2E42-A61B-0E062EE532DD}"/>
              </a:ext>
            </a:extLst>
          </p:cNvPr>
          <p:cNvSpPr/>
          <p:nvPr/>
        </p:nvSpPr>
        <p:spPr>
          <a:xfrm>
            <a:off x="1900050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F8C823-2A94-5248-A252-2D276514FF29}"/>
              </a:ext>
            </a:extLst>
          </p:cNvPr>
          <p:cNvSpPr/>
          <p:nvPr/>
        </p:nvSpPr>
        <p:spPr>
          <a:xfrm>
            <a:off x="2707572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6D95F3-245B-624B-BBC9-6FD3733E9AF2}"/>
              </a:ext>
            </a:extLst>
          </p:cNvPr>
          <p:cNvSpPr/>
          <p:nvPr/>
        </p:nvSpPr>
        <p:spPr>
          <a:xfrm>
            <a:off x="4666999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87FC86-84C4-6048-AD78-2AD45964A549}"/>
              </a:ext>
            </a:extLst>
          </p:cNvPr>
          <p:cNvSpPr/>
          <p:nvPr/>
        </p:nvSpPr>
        <p:spPr>
          <a:xfrm>
            <a:off x="5474521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40DA49-ADBC-5641-BEA1-C52DA5F132F8}"/>
              </a:ext>
            </a:extLst>
          </p:cNvPr>
          <p:cNvSpPr/>
          <p:nvPr/>
        </p:nvSpPr>
        <p:spPr>
          <a:xfrm>
            <a:off x="6282043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884551-22D8-6E43-9F95-C0721DA21C27}"/>
              </a:ext>
            </a:extLst>
          </p:cNvPr>
          <p:cNvSpPr/>
          <p:nvPr/>
        </p:nvSpPr>
        <p:spPr>
          <a:xfrm>
            <a:off x="7089565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2885366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16B0F2-7BB9-E240-BB51-8DEA2D255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91B55A-50F9-F14A-B01C-674F2298E211}"/>
              </a:ext>
            </a:extLst>
          </p:cNvPr>
          <p:cNvSpPr/>
          <p:nvPr/>
        </p:nvSpPr>
        <p:spPr>
          <a:xfrm>
            <a:off x="1650668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0EDFA8-62D8-6A47-9FFE-43C04979FA79}"/>
              </a:ext>
            </a:extLst>
          </p:cNvPr>
          <p:cNvSpPr/>
          <p:nvPr/>
        </p:nvSpPr>
        <p:spPr>
          <a:xfrm>
            <a:off x="2458190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E7D80D-4023-C044-9608-347E42C4F5DB}"/>
              </a:ext>
            </a:extLst>
          </p:cNvPr>
          <p:cNvSpPr/>
          <p:nvPr/>
        </p:nvSpPr>
        <p:spPr>
          <a:xfrm>
            <a:off x="3265712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F87632-95A9-C242-8DEE-53490243CC4E}"/>
              </a:ext>
            </a:extLst>
          </p:cNvPr>
          <p:cNvSpPr/>
          <p:nvPr/>
        </p:nvSpPr>
        <p:spPr>
          <a:xfrm>
            <a:off x="4073234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AB4E008-AEB3-674C-832B-5FE59D948651}"/>
              </a:ext>
            </a:extLst>
          </p:cNvPr>
          <p:cNvSpPr/>
          <p:nvPr/>
        </p:nvSpPr>
        <p:spPr>
          <a:xfrm>
            <a:off x="4880756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33898-7AEB-354C-A042-148890247650}"/>
              </a:ext>
            </a:extLst>
          </p:cNvPr>
          <p:cNvSpPr/>
          <p:nvPr/>
        </p:nvSpPr>
        <p:spPr>
          <a:xfrm>
            <a:off x="5688278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4ADF96-FFEB-2E4F-92DD-260D4C5EAC20}"/>
              </a:ext>
            </a:extLst>
          </p:cNvPr>
          <p:cNvSpPr/>
          <p:nvPr/>
        </p:nvSpPr>
        <p:spPr>
          <a:xfrm>
            <a:off x="6495800" y="66502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F20C7C-AD46-2C4E-BB90-746B5AA6A3BF}"/>
              </a:ext>
            </a:extLst>
          </p:cNvPr>
          <p:cNvSpPr/>
          <p:nvPr/>
        </p:nvSpPr>
        <p:spPr>
          <a:xfrm>
            <a:off x="1092528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3040D64-F07A-2E42-A61B-0E062EE532DD}"/>
              </a:ext>
            </a:extLst>
          </p:cNvPr>
          <p:cNvSpPr/>
          <p:nvPr/>
        </p:nvSpPr>
        <p:spPr>
          <a:xfrm>
            <a:off x="1900050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F8C823-2A94-5248-A252-2D276514FF29}"/>
              </a:ext>
            </a:extLst>
          </p:cNvPr>
          <p:cNvSpPr/>
          <p:nvPr/>
        </p:nvSpPr>
        <p:spPr>
          <a:xfrm>
            <a:off x="2707572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6D95F3-245B-624B-BBC9-6FD3733E9AF2}"/>
              </a:ext>
            </a:extLst>
          </p:cNvPr>
          <p:cNvSpPr/>
          <p:nvPr/>
        </p:nvSpPr>
        <p:spPr>
          <a:xfrm>
            <a:off x="4666999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87FC86-84C4-6048-AD78-2AD45964A549}"/>
              </a:ext>
            </a:extLst>
          </p:cNvPr>
          <p:cNvSpPr/>
          <p:nvPr/>
        </p:nvSpPr>
        <p:spPr>
          <a:xfrm>
            <a:off x="5474521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40DA49-ADBC-5641-BEA1-C52DA5F132F8}"/>
              </a:ext>
            </a:extLst>
          </p:cNvPr>
          <p:cNvSpPr/>
          <p:nvPr/>
        </p:nvSpPr>
        <p:spPr>
          <a:xfrm>
            <a:off x="6282043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884551-22D8-6E43-9F95-C0721DA21C27}"/>
              </a:ext>
            </a:extLst>
          </p:cNvPr>
          <p:cNvSpPr/>
          <p:nvPr/>
        </p:nvSpPr>
        <p:spPr>
          <a:xfrm>
            <a:off x="7089565" y="193370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51F506D-D62E-384F-BCB6-C6661C187818}"/>
              </a:ext>
            </a:extLst>
          </p:cNvPr>
          <p:cNvSpPr/>
          <p:nvPr/>
        </p:nvSpPr>
        <p:spPr>
          <a:xfrm>
            <a:off x="878761" y="320238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93A04A5-BA70-0743-8451-7A563AE88770}"/>
              </a:ext>
            </a:extLst>
          </p:cNvPr>
          <p:cNvSpPr/>
          <p:nvPr/>
        </p:nvSpPr>
        <p:spPr>
          <a:xfrm>
            <a:off x="2090050" y="320238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781C5A-47EF-0749-8969-B7A8A0F337FE}"/>
              </a:ext>
            </a:extLst>
          </p:cNvPr>
          <p:cNvSpPr/>
          <p:nvPr/>
        </p:nvSpPr>
        <p:spPr>
          <a:xfrm>
            <a:off x="2897572" y="320238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CE163B-99DF-8447-9E10-4503F62F25AC}"/>
              </a:ext>
            </a:extLst>
          </p:cNvPr>
          <p:cNvSpPr/>
          <p:nvPr/>
        </p:nvSpPr>
        <p:spPr>
          <a:xfrm>
            <a:off x="4524499" y="320238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M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9C0422-7775-BE47-86C5-5E6D7B3EF2AF}"/>
              </a:ext>
            </a:extLst>
          </p:cNvPr>
          <p:cNvSpPr/>
          <p:nvPr/>
        </p:nvSpPr>
        <p:spPr>
          <a:xfrm>
            <a:off x="5332021" y="320238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F02C01-1DBE-4E45-8259-E00B53342DB1}"/>
              </a:ext>
            </a:extLst>
          </p:cNvPr>
          <p:cNvSpPr/>
          <p:nvPr/>
        </p:nvSpPr>
        <p:spPr>
          <a:xfrm>
            <a:off x="7006435" y="320238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392F71E-9083-E545-ACE9-A833347A08CC}"/>
              </a:ext>
            </a:extLst>
          </p:cNvPr>
          <p:cNvSpPr/>
          <p:nvPr/>
        </p:nvSpPr>
        <p:spPr>
          <a:xfrm>
            <a:off x="7813957" y="320238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F5E87EE-1857-994A-A4B1-914050D0BAB0}"/>
              </a:ext>
            </a:extLst>
          </p:cNvPr>
          <p:cNvSpPr/>
          <p:nvPr/>
        </p:nvSpPr>
        <p:spPr>
          <a:xfrm>
            <a:off x="1840668" y="4471064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BB1F25D-7CED-3D4F-A8C4-129ADBC01A52}"/>
              </a:ext>
            </a:extLst>
          </p:cNvPr>
          <p:cNvSpPr/>
          <p:nvPr/>
        </p:nvSpPr>
        <p:spPr>
          <a:xfrm>
            <a:off x="3004453" y="4471064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E57094C-9243-5B49-B464-A6C7795C45BD}"/>
              </a:ext>
            </a:extLst>
          </p:cNvPr>
          <p:cNvSpPr/>
          <p:nvPr/>
        </p:nvSpPr>
        <p:spPr>
          <a:xfrm>
            <a:off x="4405741" y="4471064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34B2583-8A51-AB4C-8FDE-C360EFF974EC}"/>
              </a:ext>
            </a:extLst>
          </p:cNvPr>
          <p:cNvSpPr/>
          <p:nvPr/>
        </p:nvSpPr>
        <p:spPr>
          <a:xfrm>
            <a:off x="5533896" y="4471064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3D55CDC-D007-F447-ACF0-6DD91D49CF80}"/>
              </a:ext>
            </a:extLst>
          </p:cNvPr>
          <p:cNvSpPr/>
          <p:nvPr/>
        </p:nvSpPr>
        <p:spPr>
          <a:xfrm>
            <a:off x="6923297" y="4471064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6D6A8B-060A-9048-83D9-2EB3459FB080}"/>
              </a:ext>
            </a:extLst>
          </p:cNvPr>
          <p:cNvSpPr/>
          <p:nvPr/>
        </p:nvSpPr>
        <p:spPr>
          <a:xfrm>
            <a:off x="8015830" y="4471064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244B0D9-CA19-464A-A99F-E9E6B3C16A49}"/>
              </a:ext>
            </a:extLst>
          </p:cNvPr>
          <p:cNvSpPr txBox="1"/>
          <p:nvPr/>
        </p:nvSpPr>
        <p:spPr>
          <a:xfrm>
            <a:off x="261262" y="273139"/>
            <a:ext cx="52251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 divide</a:t>
            </a:r>
          </a:p>
        </p:txBody>
      </p:sp>
      <p:sp>
        <p:nvSpPr>
          <p:cNvPr id="33" name="Down Arrow 32">
            <a:extLst>
              <a:ext uri="{FF2B5EF4-FFF2-40B4-BE49-F238E27FC236}">
                <a16:creationId xmlns:a16="http://schemas.microsoft.com/office/drawing/2014/main" id="{286E2635-3A7E-AB4F-9DB0-AFF2990968C9}"/>
              </a:ext>
            </a:extLst>
          </p:cNvPr>
          <p:cNvSpPr/>
          <p:nvPr/>
        </p:nvSpPr>
        <p:spPr>
          <a:xfrm>
            <a:off x="332509" y="4797020"/>
            <a:ext cx="261258" cy="106938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3885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16B0F2-7BB9-E240-BB51-8DEA2D255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51F506D-D62E-384F-BCB6-C6661C187818}"/>
              </a:ext>
            </a:extLst>
          </p:cNvPr>
          <p:cNvSpPr/>
          <p:nvPr/>
        </p:nvSpPr>
        <p:spPr>
          <a:xfrm>
            <a:off x="451261" y="30481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93A04A5-BA70-0743-8451-7A563AE88770}"/>
              </a:ext>
            </a:extLst>
          </p:cNvPr>
          <p:cNvSpPr/>
          <p:nvPr/>
        </p:nvSpPr>
        <p:spPr>
          <a:xfrm>
            <a:off x="1900050" y="30481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781C5A-47EF-0749-8969-B7A8A0F337FE}"/>
              </a:ext>
            </a:extLst>
          </p:cNvPr>
          <p:cNvSpPr/>
          <p:nvPr/>
        </p:nvSpPr>
        <p:spPr>
          <a:xfrm>
            <a:off x="2707572" y="30481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CE163B-99DF-8447-9E10-4503F62F25AC}"/>
              </a:ext>
            </a:extLst>
          </p:cNvPr>
          <p:cNvSpPr/>
          <p:nvPr/>
        </p:nvSpPr>
        <p:spPr>
          <a:xfrm>
            <a:off x="4666999" y="30481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M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9C0422-7775-BE47-86C5-5E6D7B3EF2AF}"/>
              </a:ext>
            </a:extLst>
          </p:cNvPr>
          <p:cNvSpPr/>
          <p:nvPr/>
        </p:nvSpPr>
        <p:spPr>
          <a:xfrm>
            <a:off x="5474521" y="30481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F02C01-1DBE-4E45-8259-E00B53342DB1}"/>
              </a:ext>
            </a:extLst>
          </p:cNvPr>
          <p:cNvSpPr/>
          <p:nvPr/>
        </p:nvSpPr>
        <p:spPr>
          <a:xfrm>
            <a:off x="7006435" y="30481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392F71E-9083-E545-ACE9-A833347A08CC}"/>
              </a:ext>
            </a:extLst>
          </p:cNvPr>
          <p:cNvSpPr/>
          <p:nvPr/>
        </p:nvSpPr>
        <p:spPr>
          <a:xfrm>
            <a:off x="7813957" y="304811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F5E87EE-1857-994A-A4B1-914050D0BAB0}"/>
              </a:ext>
            </a:extLst>
          </p:cNvPr>
          <p:cNvSpPr/>
          <p:nvPr/>
        </p:nvSpPr>
        <p:spPr>
          <a:xfrm>
            <a:off x="1757543" y="157349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BB1F25D-7CED-3D4F-A8C4-129ADBC01A52}"/>
              </a:ext>
            </a:extLst>
          </p:cNvPr>
          <p:cNvSpPr/>
          <p:nvPr/>
        </p:nvSpPr>
        <p:spPr>
          <a:xfrm>
            <a:off x="2850078" y="157349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E57094C-9243-5B49-B464-A6C7795C45BD}"/>
              </a:ext>
            </a:extLst>
          </p:cNvPr>
          <p:cNvSpPr/>
          <p:nvPr/>
        </p:nvSpPr>
        <p:spPr>
          <a:xfrm>
            <a:off x="4488866" y="157349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34B2583-8A51-AB4C-8FDE-C360EFF974EC}"/>
              </a:ext>
            </a:extLst>
          </p:cNvPr>
          <p:cNvSpPr/>
          <p:nvPr/>
        </p:nvSpPr>
        <p:spPr>
          <a:xfrm>
            <a:off x="5581396" y="157349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3D55CDC-D007-F447-ACF0-6DD91D49CF80}"/>
              </a:ext>
            </a:extLst>
          </p:cNvPr>
          <p:cNvSpPr/>
          <p:nvPr/>
        </p:nvSpPr>
        <p:spPr>
          <a:xfrm>
            <a:off x="6887672" y="157349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6D6A8B-060A-9048-83D9-2EB3459FB080}"/>
              </a:ext>
            </a:extLst>
          </p:cNvPr>
          <p:cNvSpPr/>
          <p:nvPr/>
        </p:nvSpPr>
        <p:spPr>
          <a:xfrm>
            <a:off x="7968330" y="157349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B03F149-39ED-7340-B26A-888E3AB8B816}"/>
              </a:ext>
            </a:extLst>
          </p:cNvPr>
          <p:cNvSpPr/>
          <p:nvPr/>
        </p:nvSpPr>
        <p:spPr>
          <a:xfrm>
            <a:off x="1900050" y="284369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0CCA86F-90F9-B541-9922-32684C3EDA43}"/>
              </a:ext>
            </a:extLst>
          </p:cNvPr>
          <p:cNvSpPr/>
          <p:nvPr/>
        </p:nvSpPr>
        <p:spPr>
          <a:xfrm>
            <a:off x="2707572" y="284369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B15DDE2-AB2C-8E47-9B26-50EBBE426C22}"/>
              </a:ext>
            </a:extLst>
          </p:cNvPr>
          <p:cNvSpPr/>
          <p:nvPr/>
        </p:nvSpPr>
        <p:spPr>
          <a:xfrm>
            <a:off x="4666999" y="285717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M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CA0B539-ADFF-7647-8B4F-79743559AC46}"/>
              </a:ext>
            </a:extLst>
          </p:cNvPr>
          <p:cNvSpPr/>
          <p:nvPr/>
        </p:nvSpPr>
        <p:spPr>
          <a:xfrm>
            <a:off x="5474521" y="2857172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E244E66-D00E-404B-BC8E-EE2F9D1C60F2}"/>
              </a:ext>
            </a:extLst>
          </p:cNvPr>
          <p:cNvSpPr/>
          <p:nvPr/>
        </p:nvSpPr>
        <p:spPr>
          <a:xfrm>
            <a:off x="7006435" y="284217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1C1EB19-7F8C-6240-9F7E-4186E17CCD02}"/>
              </a:ext>
            </a:extLst>
          </p:cNvPr>
          <p:cNvSpPr/>
          <p:nvPr/>
        </p:nvSpPr>
        <p:spPr>
          <a:xfrm>
            <a:off x="7813957" y="284217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L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04EC67E-FACB-0A42-8768-6806C5CF0D5F}"/>
              </a:ext>
            </a:extLst>
          </p:cNvPr>
          <p:cNvSpPr/>
          <p:nvPr/>
        </p:nvSpPr>
        <p:spPr>
          <a:xfrm>
            <a:off x="1092530" y="414085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18CE043-7441-F048-9693-34CBF7334389}"/>
              </a:ext>
            </a:extLst>
          </p:cNvPr>
          <p:cNvSpPr/>
          <p:nvPr/>
        </p:nvSpPr>
        <p:spPr>
          <a:xfrm>
            <a:off x="1900052" y="414085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B1378E-6CDD-C144-8A0E-0D7812181976}"/>
              </a:ext>
            </a:extLst>
          </p:cNvPr>
          <p:cNvSpPr/>
          <p:nvPr/>
        </p:nvSpPr>
        <p:spPr>
          <a:xfrm>
            <a:off x="2707574" y="4144364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F0A7256-E59C-F64F-922A-AE25282DEA58}"/>
              </a:ext>
            </a:extLst>
          </p:cNvPr>
          <p:cNvSpPr/>
          <p:nvPr/>
        </p:nvSpPr>
        <p:spPr>
          <a:xfrm>
            <a:off x="5023240" y="414085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530A89C-056B-1A46-BCAE-18C0C8718462}"/>
              </a:ext>
            </a:extLst>
          </p:cNvPr>
          <p:cNvSpPr/>
          <p:nvPr/>
        </p:nvSpPr>
        <p:spPr>
          <a:xfrm>
            <a:off x="5830762" y="414085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6BB4931-5FB0-DC41-A1EE-BD949300697C}"/>
              </a:ext>
            </a:extLst>
          </p:cNvPr>
          <p:cNvSpPr/>
          <p:nvPr/>
        </p:nvSpPr>
        <p:spPr>
          <a:xfrm>
            <a:off x="6638290" y="414085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E101826-56F9-BD4B-98A7-51FB879956AD}"/>
              </a:ext>
            </a:extLst>
          </p:cNvPr>
          <p:cNvSpPr/>
          <p:nvPr/>
        </p:nvSpPr>
        <p:spPr>
          <a:xfrm>
            <a:off x="7445812" y="414085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E600401-F643-EF4A-8B05-18DE11DBDBE4}"/>
              </a:ext>
            </a:extLst>
          </p:cNvPr>
          <p:cNvSpPr/>
          <p:nvPr/>
        </p:nvSpPr>
        <p:spPr>
          <a:xfrm>
            <a:off x="1793169" y="537082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0703B3B-EF0A-CA48-89B0-053672196BF5}"/>
              </a:ext>
            </a:extLst>
          </p:cNvPr>
          <p:cNvSpPr/>
          <p:nvPr/>
        </p:nvSpPr>
        <p:spPr>
          <a:xfrm>
            <a:off x="2600691" y="537082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9B07F8E-A87F-E346-A435-478759D0B86C}"/>
              </a:ext>
            </a:extLst>
          </p:cNvPr>
          <p:cNvSpPr/>
          <p:nvPr/>
        </p:nvSpPr>
        <p:spPr>
          <a:xfrm>
            <a:off x="3408213" y="5374334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E</a:t>
            </a:r>
            <a:endParaRPr lang="en-US" sz="36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A48BC14-DA60-9447-84EA-D82801C0F1AC}"/>
              </a:ext>
            </a:extLst>
          </p:cNvPr>
          <p:cNvSpPr/>
          <p:nvPr/>
        </p:nvSpPr>
        <p:spPr>
          <a:xfrm>
            <a:off x="4215718" y="537082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E5D0C6-A39E-504B-9F60-2AD144EF30EA}"/>
              </a:ext>
            </a:extLst>
          </p:cNvPr>
          <p:cNvSpPr/>
          <p:nvPr/>
        </p:nvSpPr>
        <p:spPr>
          <a:xfrm>
            <a:off x="5023240" y="537082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M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D3F08A7-9792-7940-A406-FC093322AA2B}"/>
              </a:ext>
            </a:extLst>
          </p:cNvPr>
          <p:cNvSpPr/>
          <p:nvPr/>
        </p:nvSpPr>
        <p:spPr>
          <a:xfrm>
            <a:off x="5830768" y="537082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D3FB33C-B1FC-7E4A-BBB5-67F82C147CDE}"/>
              </a:ext>
            </a:extLst>
          </p:cNvPr>
          <p:cNvSpPr/>
          <p:nvPr/>
        </p:nvSpPr>
        <p:spPr>
          <a:xfrm>
            <a:off x="6638290" y="5370823"/>
            <a:ext cx="807522" cy="97377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51565B-3343-234C-A6DB-0DAE09D5FF7D}"/>
              </a:ext>
            </a:extLst>
          </p:cNvPr>
          <p:cNvSpPr txBox="1"/>
          <p:nvPr/>
        </p:nvSpPr>
        <p:spPr>
          <a:xfrm>
            <a:off x="356264" y="1591296"/>
            <a:ext cx="59376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merge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B5948EF7-7A5B-3247-BC31-64605A339D03}"/>
              </a:ext>
            </a:extLst>
          </p:cNvPr>
          <p:cNvSpPr/>
          <p:nvPr/>
        </p:nvSpPr>
        <p:spPr>
          <a:xfrm>
            <a:off x="427511" y="4797020"/>
            <a:ext cx="261258" cy="106938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14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93E9D-1701-0649-8238-8FF8A487A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Usage in Python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F0EBAA-733F-E24D-863F-64343A600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12715B-2846-A54D-B647-77F5116FD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161"/>
            <a:ext cx="9144000" cy="1805222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BAF98021-B75A-B248-BD39-94ABF6218B14}"/>
              </a:ext>
            </a:extLst>
          </p:cNvPr>
          <p:cNvGrpSpPr/>
          <p:nvPr/>
        </p:nvGrpSpPr>
        <p:grpSpPr>
          <a:xfrm>
            <a:off x="1386448" y="3169880"/>
            <a:ext cx="926283" cy="3186470"/>
            <a:chOff x="2410683" y="2962138"/>
            <a:chExt cx="926283" cy="318647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C154FC8-19E5-3D41-BFAE-13A7FD167D8E}"/>
                </a:ext>
              </a:extLst>
            </p:cNvPr>
            <p:cNvSpPr/>
            <p:nvPr/>
          </p:nvSpPr>
          <p:spPr>
            <a:xfrm>
              <a:off x="2410689" y="296213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C8274B5-A036-EA48-AC7F-B1C3426213F4}"/>
                </a:ext>
              </a:extLst>
            </p:cNvPr>
            <p:cNvSpPr/>
            <p:nvPr/>
          </p:nvSpPr>
          <p:spPr>
            <a:xfrm>
              <a:off x="2410688" y="341734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X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F285EA-8AB8-DD44-BD11-91B191C1FAEA}"/>
                </a:ext>
              </a:extLst>
            </p:cNvPr>
            <p:cNvSpPr/>
            <p:nvPr/>
          </p:nvSpPr>
          <p:spPr>
            <a:xfrm>
              <a:off x="2410687" y="387255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A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330000A-C2CC-2E4A-90D8-1F9087272F4C}"/>
                </a:ext>
              </a:extLst>
            </p:cNvPr>
            <p:cNvSpPr/>
            <p:nvPr/>
          </p:nvSpPr>
          <p:spPr>
            <a:xfrm>
              <a:off x="2410686" y="432776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816F56A-CB66-3448-8137-F2C50FDF7F2B}"/>
                </a:ext>
              </a:extLst>
            </p:cNvPr>
            <p:cNvSpPr/>
            <p:nvPr/>
          </p:nvSpPr>
          <p:spPr>
            <a:xfrm>
              <a:off x="2410685" y="478297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P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F76BD2E-54A6-EA46-819C-2AA2B18D1D15}"/>
                </a:ext>
              </a:extLst>
            </p:cNvPr>
            <p:cNvSpPr/>
            <p:nvPr/>
          </p:nvSpPr>
          <p:spPr>
            <a:xfrm>
              <a:off x="2410684" y="523818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L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C4FC248-FE32-9640-AEB9-8CCA562C8295}"/>
                </a:ext>
              </a:extLst>
            </p:cNvPr>
            <p:cNvSpPr/>
            <p:nvPr/>
          </p:nvSpPr>
          <p:spPr>
            <a:xfrm>
              <a:off x="2410683" y="569339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FE14622-E732-A448-B77E-7EC640BA1813}"/>
              </a:ext>
            </a:extLst>
          </p:cNvPr>
          <p:cNvGrpSpPr/>
          <p:nvPr/>
        </p:nvGrpSpPr>
        <p:grpSpPr>
          <a:xfrm>
            <a:off x="6553189" y="2600398"/>
            <a:ext cx="926279" cy="1365630"/>
            <a:chOff x="6232562" y="4555373"/>
            <a:chExt cx="926279" cy="136563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5C8B873-C685-D34B-86E0-057AAC8CEEC8}"/>
                </a:ext>
              </a:extLst>
            </p:cNvPr>
            <p:cNvSpPr/>
            <p:nvPr/>
          </p:nvSpPr>
          <p:spPr>
            <a:xfrm>
              <a:off x="6232564" y="4555373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4A3A0F0-A796-8742-9B19-85CEDE74616F}"/>
                </a:ext>
              </a:extLst>
            </p:cNvPr>
            <p:cNvSpPr/>
            <p:nvPr/>
          </p:nvSpPr>
          <p:spPr>
            <a:xfrm>
              <a:off x="6232563" y="5010583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X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8DDC91D-7709-A64E-BDE1-3474CDBFB41F}"/>
                </a:ext>
              </a:extLst>
            </p:cNvPr>
            <p:cNvSpPr/>
            <p:nvPr/>
          </p:nvSpPr>
          <p:spPr>
            <a:xfrm>
              <a:off x="6232562" y="5465793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A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104867D-DBDD-2444-8492-38D9619542C7}"/>
              </a:ext>
            </a:extLst>
          </p:cNvPr>
          <p:cNvGrpSpPr/>
          <p:nvPr/>
        </p:nvGrpSpPr>
        <p:grpSpPr>
          <a:xfrm>
            <a:off x="6553189" y="4327034"/>
            <a:ext cx="926280" cy="1820840"/>
            <a:chOff x="7479468" y="4362122"/>
            <a:chExt cx="926280" cy="182084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54BD293-A463-A74F-AC04-DE4367ED270A}"/>
                </a:ext>
              </a:extLst>
            </p:cNvPr>
            <p:cNvSpPr/>
            <p:nvPr/>
          </p:nvSpPr>
          <p:spPr>
            <a:xfrm>
              <a:off x="7479471" y="4362122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M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4150671-1B99-F54A-9B94-440BB8AFE177}"/>
                </a:ext>
              </a:extLst>
            </p:cNvPr>
            <p:cNvSpPr/>
            <p:nvPr/>
          </p:nvSpPr>
          <p:spPr>
            <a:xfrm>
              <a:off x="7479470" y="4817332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P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9E30FE7-F4C9-2F49-B4C7-A9BEA37F261B}"/>
                </a:ext>
              </a:extLst>
            </p:cNvPr>
            <p:cNvSpPr/>
            <p:nvPr/>
          </p:nvSpPr>
          <p:spPr>
            <a:xfrm>
              <a:off x="7479469" y="5272542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L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40AF75B-0334-AD4F-AE8E-296BB00D1C76}"/>
                </a:ext>
              </a:extLst>
            </p:cNvPr>
            <p:cNvSpPr/>
            <p:nvPr/>
          </p:nvSpPr>
          <p:spPr>
            <a:xfrm>
              <a:off x="7479468" y="5727752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E</a:t>
              </a: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DCECF89E-6E56-184B-80F4-A078F90717D4}"/>
              </a:ext>
            </a:extLst>
          </p:cNvPr>
          <p:cNvSpPr/>
          <p:nvPr/>
        </p:nvSpPr>
        <p:spPr>
          <a:xfrm>
            <a:off x="3954483" y="3157771"/>
            <a:ext cx="926277" cy="455210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C47E2A1-CD45-A448-AA05-48140D16FB42}"/>
              </a:ext>
            </a:extLst>
          </p:cNvPr>
          <p:cNvSpPr/>
          <p:nvPr/>
        </p:nvSpPr>
        <p:spPr>
          <a:xfrm>
            <a:off x="3954481" y="3612981"/>
            <a:ext cx="926277" cy="455210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ED221F6-473A-204C-9E0A-4F41BB393759}"/>
              </a:ext>
            </a:extLst>
          </p:cNvPr>
          <p:cNvCxnSpPr>
            <a:cxnSpLocks/>
          </p:cNvCxnSpPr>
          <p:nvPr/>
        </p:nvCxnSpPr>
        <p:spPr>
          <a:xfrm>
            <a:off x="4424351" y="3810700"/>
            <a:ext cx="2042689" cy="712701"/>
          </a:xfrm>
          <a:prstGeom prst="straightConnector1">
            <a:avLst/>
          </a:prstGeom>
          <a:ln w="5715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523C174-23EB-A349-A3D8-165965A60631}"/>
              </a:ext>
            </a:extLst>
          </p:cNvPr>
          <p:cNvCxnSpPr>
            <a:cxnSpLocks/>
          </p:cNvCxnSpPr>
          <p:nvPr/>
        </p:nvCxnSpPr>
        <p:spPr>
          <a:xfrm flipV="1">
            <a:off x="4424351" y="2823881"/>
            <a:ext cx="2081137" cy="583157"/>
          </a:xfrm>
          <a:prstGeom prst="straightConnector1">
            <a:avLst/>
          </a:prstGeom>
          <a:ln w="5715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FEFD398-3D72-7148-BFD7-8AC7762F7453}"/>
              </a:ext>
            </a:extLst>
          </p:cNvPr>
          <p:cNvCxnSpPr>
            <a:cxnSpLocks/>
          </p:cNvCxnSpPr>
          <p:nvPr/>
        </p:nvCxnSpPr>
        <p:spPr>
          <a:xfrm>
            <a:off x="3296389" y="3364484"/>
            <a:ext cx="658091" cy="0"/>
          </a:xfrm>
          <a:prstGeom prst="straightConnector1">
            <a:avLst/>
          </a:prstGeom>
          <a:ln w="5715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2E76B8E-811F-1647-A262-986147D0BEE9}"/>
              </a:ext>
            </a:extLst>
          </p:cNvPr>
          <p:cNvCxnSpPr>
            <a:cxnSpLocks/>
          </p:cNvCxnSpPr>
          <p:nvPr/>
        </p:nvCxnSpPr>
        <p:spPr>
          <a:xfrm>
            <a:off x="669962" y="3407038"/>
            <a:ext cx="658091" cy="0"/>
          </a:xfrm>
          <a:prstGeom prst="straightConnector1">
            <a:avLst/>
          </a:prstGeom>
          <a:ln w="5715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BD8BCFCC-EC78-E447-8FC1-E90C2DC20D5E}"/>
              </a:ext>
            </a:extLst>
          </p:cNvPr>
          <p:cNvSpPr txBox="1"/>
          <p:nvPr/>
        </p:nvSpPr>
        <p:spPr>
          <a:xfrm>
            <a:off x="7564512" y="3023948"/>
            <a:ext cx="9792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xs</a:t>
            </a:r>
            <a:r>
              <a:rPr lang="en-US" sz="2800" dirty="0"/>
              <a:t>[:3]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888B28-79CA-074F-8214-C444B7DB3BC7}"/>
              </a:ext>
            </a:extLst>
          </p:cNvPr>
          <p:cNvSpPr txBox="1"/>
          <p:nvPr/>
        </p:nvSpPr>
        <p:spPr>
          <a:xfrm>
            <a:off x="7564512" y="4922710"/>
            <a:ext cx="9792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xs</a:t>
            </a:r>
            <a:r>
              <a:rPr lang="en-US" sz="2800" dirty="0"/>
              <a:t>[3:]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9645894-88A8-2849-A9CC-58ABF6E86CE4}"/>
              </a:ext>
            </a:extLst>
          </p:cNvPr>
          <p:cNvSpPr txBox="1"/>
          <p:nvPr/>
        </p:nvSpPr>
        <p:spPr>
          <a:xfrm>
            <a:off x="3510153" y="4164285"/>
            <a:ext cx="1872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</a:t>
            </a:r>
            <a:r>
              <a:rPr lang="en-US" sz="2400" dirty="0" err="1"/>
              <a:t>xs</a:t>
            </a:r>
            <a:r>
              <a:rPr lang="en-US" sz="2400" dirty="0"/>
              <a:t>[:3], </a:t>
            </a:r>
            <a:r>
              <a:rPr lang="en-US" sz="2400" dirty="0" err="1"/>
              <a:t>xs</a:t>
            </a:r>
            <a:r>
              <a:rPr lang="en-US" sz="2400" dirty="0"/>
              <a:t>[3:])</a:t>
            </a:r>
          </a:p>
        </p:txBody>
      </p:sp>
    </p:spTree>
    <p:extLst>
      <p:ext uri="{BB962C8B-B14F-4D97-AF65-F5344CB8AC3E}">
        <p14:creationId xmlns:p14="http://schemas.microsoft.com/office/powerpoint/2010/main" val="40403116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93E9D-1701-0649-8238-8FF8A487A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Usage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F0EBAA-733F-E24D-863F-64343A600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AF98021-B75A-B248-BD39-94ABF6218B14}"/>
              </a:ext>
            </a:extLst>
          </p:cNvPr>
          <p:cNvGrpSpPr/>
          <p:nvPr/>
        </p:nvGrpSpPr>
        <p:grpSpPr>
          <a:xfrm>
            <a:off x="2787736" y="2293759"/>
            <a:ext cx="926283" cy="3186470"/>
            <a:chOff x="2410683" y="2962138"/>
            <a:chExt cx="926283" cy="318647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C154FC8-19E5-3D41-BFAE-13A7FD167D8E}"/>
                </a:ext>
              </a:extLst>
            </p:cNvPr>
            <p:cNvSpPr/>
            <p:nvPr/>
          </p:nvSpPr>
          <p:spPr>
            <a:xfrm>
              <a:off x="2410689" y="296213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C8274B5-A036-EA48-AC7F-B1C3426213F4}"/>
                </a:ext>
              </a:extLst>
            </p:cNvPr>
            <p:cNvSpPr/>
            <p:nvPr/>
          </p:nvSpPr>
          <p:spPr>
            <a:xfrm>
              <a:off x="2410688" y="341734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X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F285EA-8AB8-DD44-BD11-91B191C1FAEA}"/>
                </a:ext>
              </a:extLst>
            </p:cNvPr>
            <p:cNvSpPr/>
            <p:nvPr/>
          </p:nvSpPr>
          <p:spPr>
            <a:xfrm>
              <a:off x="2410687" y="387255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A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330000A-C2CC-2E4A-90D8-1F9087272F4C}"/>
                </a:ext>
              </a:extLst>
            </p:cNvPr>
            <p:cNvSpPr/>
            <p:nvPr/>
          </p:nvSpPr>
          <p:spPr>
            <a:xfrm>
              <a:off x="2410686" y="432776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816F56A-CB66-3448-8137-F2C50FDF7F2B}"/>
                </a:ext>
              </a:extLst>
            </p:cNvPr>
            <p:cNvSpPr/>
            <p:nvPr/>
          </p:nvSpPr>
          <p:spPr>
            <a:xfrm>
              <a:off x="2410685" y="478297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P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F76BD2E-54A6-EA46-819C-2AA2B18D1D15}"/>
                </a:ext>
              </a:extLst>
            </p:cNvPr>
            <p:cNvSpPr/>
            <p:nvPr/>
          </p:nvSpPr>
          <p:spPr>
            <a:xfrm>
              <a:off x="2410684" y="523818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L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C4FC248-FE32-9640-AEB9-8CCA562C8295}"/>
                </a:ext>
              </a:extLst>
            </p:cNvPr>
            <p:cNvSpPr/>
            <p:nvPr/>
          </p:nvSpPr>
          <p:spPr>
            <a:xfrm>
              <a:off x="2410683" y="569339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E</a:t>
              </a: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2E76B8E-811F-1647-A262-986147D0BEE9}"/>
              </a:ext>
            </a:extLst>
          </p:cNvPr>
          <p:cNvCxnSpPr>
            <a:cxnSpLocks/>
          </p:cNvCxnSpPr>
          <p:nvPr/>
        </p:nvCxnSpPr>
        <p:spPr>
          <a:xfrm>
            <a:off x="2071250" y="2530917"/>
            <a:ext cx="658091" cy="0"/>
          </a:xfrm>
          <a:prstGeom prst="straightConnector1">
            <a:avLst/>
          </a:prstGeom>
          <a:ln w="5715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3FFAC3E-65B8-6D49-8F3D-94C429402986}"/>
              </a:ext>
            </a:extLst>
          </p:cNvPr>
          <p:cNvGrpSpPr/>
          <p:nvPr/>
        </p:nvGrpSpPr>
        <p:grpSpPr>
          <a:xfrm>
            <a:off x="4780812" y="2293759"/>
            <a:ext cx="926283" cy="3186470"/>
            <a:chOff x="2410683" y="2962138"/>
            <a:chExt cx="926283" cy="318647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605B413-3046-654E-90A7-840D3BB878D5}"/>
                </a:ext>
              </a:extLst>
            </p:cNvPr>
            <p:cNvSpPr/>
            <p:nvPr/>
          </p:nvSpPr>
          <p:spPr>
            <a:xfrm>
              <a:off x="2410689" y="296213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A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BF3E6AB-AC35-014F-B4EB-98490EADD144}"/>
                </a:ext>
              </a:extLst>
            </p:cNvPr>
            <p:cNvSpPr/>
            <p:nvPr/>
          </p:nvSpPr>
          <p:spPr>
            <a:xfrm>
              <a:off x="2410688" y="341734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E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A850D71-4312-1746-A19D-C3831A2EB1F3}"/>
                </a:ext>
              </a:extLst>
            </p:cNvPr>
            <p:cNvSpPr/>
            <p:nvPr/>
          </p:nvSpPr>
          <p:spPr>
            <a:xfrm>
              <a:off x="2410687" y="387255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E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4BE80FE-B41F-114C-91B1-10D47CF06291}"/>
                </a:ext>
              </a:extLst>
            </p:cNvPr>
            <p:cNvSpPr/>
            <p:nvPr/>
          </p:nvSpPr>
          <p:spPr>
            <a:xfrm>
              <a:off x="2410686" y="432776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L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21BCDC0-24B8-7C40-9E56-2BCC80C4CCEA}"/>
                </a:ext>
              </a:extLst>
            </p:cNvPr>
            <p:cNvSpPr/>
            <p:nvPr/>
          </p:nvSpPr>
          <p:spPr>
            <a:xfrm>
              <a:off x="2410685" y="478297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M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FCC3C4A-4132-F045-8255-D333B4D12C2E}"/>
                </a:ext>
              </a:extLst>
            </p:cNvPr>
            <p:cNvSpPr/>
            <p:nvPr/>
          </p:nvSpPr>
          <p:spPr>
            <a:xfrm>
              <a:off x="2410684" y="523818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P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9FDA2DC-DAE3-8E4C-A9AC-76ACCC05C969}"/>
                </a:ext>
              </a:extLst>
            </p:cNvPr>
            <p:cNvSpPr/>
            <p:nvPr/>
          </p:nvSpPr>
          <p:spPr>
            <a:xfrm>
              <a:off x="2410683" y="5693398"/>
              <a:ext cx="926277" cy="455210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X</a:t>
              </a:r>
            </a:p>
          </p:txBody>
        </p:sp>
      </p:grp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4B9A3D5-1537-2A49-A8E6-99DB4DD07B5B}"/>
              </a:ext>
            </a:extLst>
          </p:cNvPr>
          <p:cNvCxnSpPr>
            <a:cxnSpLocks/>
          </p:cNvCxnSpPr>
          <p:nvPr/>
        </p:nvCxnSpPr>
        <p:spPr>
          <a:xfrm flipH="1">
            <a:off x="5795159" y="2530917"/>
            <a:ext cx="660074" cy="0"/>
          </a:xfrm>
          <a:prstGeom prst="straightConnector1">
            <a:avLst/>
          </a:prstGeom>
          <a:ln w="5715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DAB4FBB-9387-D647-85FF-729F50F5EADB}"/>
              </a:ext>
            </a:extLst>
          </p:cNvPr>
          <p:cNvSpPr txBox="1"/>
          <p:nvPr/>
        </p:nvSpPr>
        <p:spPr>
          <a:xfrm>
            <a:off x="6573979" y="2246340"/>
            <a:ext cx="23701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Use another array as a work area.</a:t>
            </a:r>
          </a:p>
        </p:txBody>
      </p:sp>
    </p:spTree>
    <p:extLst>
      <p:ext uri="{BB962C8B-B14F-4D97-AF65-F5344CB8AC3E}">
        <p14:creationId xmlns:p14="http://schemas.microsoft.com/office/powerpoint/2010/main" val="24753522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14ECDA-8017-A841-A15B-9215E217C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7223E9-5A3E-F64B-AF86-E53D58E7A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2002"/>
            <a:ext cx="9144000" cy="580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79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87DFBC-DD2C-9B4B-AC51-B54FFD76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CSCI 1102 Computer Science 2</a:t>
            </a:r>
          </a:p>
        </p:txBody>
      </p:sp>
      <p:sp>
        <p:nvSpPr>
          <p:cNvPr id="11" name="AutoShape 16" descr="Georg Cantor - Wikipedia">
            <a:extLst>
              <a:ext uri="{FF2B5EF4-FFF2-40B4-BE49-F238E27FC236}">
                <a16:creationId xmlns:a16="http://schemas.microsoft.com/office/drawing/2014/main" id="{704FD89B-7CB7-D64E-A3E4-2FDDF1EB47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65AD2D0-3D00-814D-942F-02C99605F1E5}"/>
              </a:ext>
            </a:extLst>
          </p:cNvPr>
          <p:cNvSpPr txBox="1"/>
          <p:nvPr/>
        </p:nvSpPr>
        <p:spPr>
          <a:xfrm>
            <a:off x="3835885" y="2750946"/>
            <a:ext cx="18496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Georg Cantor</a:t>
            </a:r>
          </a:p>
        </p:txBody>
      </p:sp>
      <p:pic>
        <p:nvPicPr>
          <p:cNvPr id="1046" name="Picture 22" descr="Credit: ullstein bild via Getty Images/ullstein bild Dtl.">
            <a:extLst>
              <a:ext uri="{FF2B5EF4-FFF2-40B4-BE49-F238E27FC236}">
                <a16:creationId xmlns:a16="http://schemas.microsoft.com/office/drawing/2014/main" id="{CE1C28F6-44FE-E24C-AEA0-935A0A6E0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4626562" cy="6275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58745D3-A752-E042-B493-F9EA9D776694}"/>
              </a:ext>
            </a:extLst>
          </p:cNvPr>
          <p:cNvSpPr txBox="1"/>
          <p:nvPr/>
        </p:nvSpPr>
        <p:spPr>
          <a:xfrm>
            <a:off x="747431" y="6181253"/>
            <a:ext cx="181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David Hilbert</a:t>
            </a:r>
          </a:p>
        </p:txBody>
      </p:sp>
      <p:pic>
        <p:nvPicPr>
          <p:cNvPr id="23" name="Picture 6" descr="Waiting for Gödel | The New Yorker">
            <a:extLst>
              <a:ext uri="{FF2B5EF4-FFF2-40B4-BE49-F238E27FC236}">
                <a16:creationId xmlns:a16="http://schemas.microsoft.com/office/drawing/2014/main" id="{E615FD44-3738-3741-9144-1519DDCDD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562" y="0"/>
            <a:ext cx="45593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A999D70-2969-224B-AB51-1AD136F9100A}"/>
              </a:ext>
            </a:extLst>
          </p:cNvPr>
          <p:cNvSpPr txBox="1"/>
          <p:nvPr/>
        </p:nvSpPr>
        <p:spPr>
          <a:xfrm>
            <a:off x="5047346" y="5484226"/>
            <a:ext cx="152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Kurt </a:t>
            </a:r>
            <a:r>
              <a:rPr lang="en-US" sz="2400" dirty="0" err="1">
                <a:solidFill>
                  <a:schemeClr val="bg1"/>
                </a:solidFill>
              </a:rPr>
              <a:t>Godel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1F870B4-CA80-3A49-9602-97343D4294DE}"/>
              </a:ext>
            </a:extLst>
          </p:cNvPr>
          <p:cNvSpPr/>
          <p:nvPr/>
        </p:nvSpPr>
        <p:spPr>
          <a:xfrm>
            <a:off x="3479470" y="6275274"/>
            <a:ext cx="5706392" cy="5827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5298B4-369D-5948-8C3C-C69CD9D8F93C}"/>
              </a:ext>
            </a:extLst>
          </p:cNvPr>
          <p:cNvSpPr txBox="1"/>
          <p:nvPr/>
        </p:nvSpPr>
        <p:spPr>
          <a:xfrm>
            <a:off x="2701236" y="5501892"/>
            <a:ext cx="181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David Hilbert</a:t>
            </a:r>
          </a:p>
        </p:txBody>
      </p:sp>
    </p:spTree>
    <p:extLst>
      <p:ext uri="{BB962C8B-B14F-4D97-AF65-F5344CB8AC3E}">
        <p14:creationId xmlns:p14="http://schemas.microsoft.com/office/powerpoint/2010/main" val="9226139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D3E52-D0C0-DA46-8557-3A3D0D8DD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Mergesort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02A55-E117-B349-B4D1-31FAAE8D2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Requires O(N log(N)) steps on average and in the worst case;</a:t>
            </a:r>
          </a:p>
          <a:p>
            <a:endParaRPr lang="en-US" dirty="0"/>
          </a:p>
          <a:p>
            <a:r>
              <a:rPr lang="en-US" dirty="0"/>
              <a:t>Sorts using O(N) storage.</a:t>
            </a:r>
          </a:p>
          <a:p>
            <a:endParaRPr lang="en-US" i="1" dirty="0"/>
          </a:p>
          <a:p>
            <a:r>
              <a:rPr lang="en-US" dirty="0" err="1"/>
              <a:t>Mergesort</a:t>
            </a:r>
            <a:r>
              <a:rPr lang="en-US" dirty="0"/>
              <a:t> is stable.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6F50EE-2376-A245-8803-AF60E18F7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</p:spTree>
    <p:extLst>
      <p:ext uri="{BB962C8B-B14F-4D97-AF65-F5344CB8AC3E}">
        <p14:creationId xmlns:p14="http://schemas.microsoft.com/office/powerpoint/2010/main" val="4174039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87DFBC-DD2C-9B4B-AC51-B54FFD76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856ECD-730C-9B4D-B491-FB0A4D70BAE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E5E9F-4A40-064F-9CE8-166F18CABE2A}"/>
              </a:ext>
            </a:extLst>
          </p:cNvPr>
          <p:cNvSpPr txBox="1"/>
          <p:nvPr/>
        </p:nvSpPr>
        <p:spPr>
          <a:xfrm>
            <a:off x="3485003" y="1413164"/>
            <a:ext cx="21739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f(x) = 2x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5E02EA-0813-584F-84D3-CD96095F1164}"/>
              </a:ext>
            </a:extLst>
          </p:cNvPr>
          <p:cNvSpPr txBox="1"/>
          <p:nvPr/>
        </p:nvSpPr>
        <p:spPr>
          <a:xfrm>
            <a:off x="836040" y="3557212"/>
            <a:ext cx="74719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{(0, 0), (1, 2), (2, 4), (3, 6), … }</a:t>
            </a:r>
          </a:p>
        </p:txBody>
      </p:sp>
    </p:spTree>
    <p:extLst>
      <p:ext uri="{BB962C8B-B14F-4D97-AF65-F5344CB8AC3E}">
        <p14:creationId xmlns:p14="http://schemas.microsoft.com/office/powerpoint/2010/main" val="2451774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87DFBC-DD2C-9B4B-AC51-B54FFD76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856ECD-730C-9B4D-B491-FB0A4D70BAE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E5E9F-4A40-064F-9CE8-166F18CABE2A}"/>
              </a:ext>
            </a:extLst>
          </p:cNvPr>
          <p:cNvSpPr txBox="1"/>
          <p:nvPr/>
        </p:nvSpPr>
        <p:spPr>
          <a:xfrm>
            <a:off x="1479647" y="3013501"/>
            <a:ext cx="61847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M ::= x | (</a:t>
            </a:r>
            <a:r>
              <a:rPr lang="el-GR" sz="4800" dirty="0">
                <a:solidFill>
                  <a:schemeClr val="bg1"/>
                </a:solidFill>
              </a:rPr>
              <a:t>λ</a:t>
            </a:r>
            <a:r>
              <a:rPr lang="en-US" sz="4800" dirty="0" err="1">
                <a:solidFill>
                  <a:schemeClr val="bg1"/>
                </a:solidFill>
              </a:rPr>
              <a:t>x.M</a:t>
            </a:r>
            <a:r>
              <a:rPr lang="en-US" sz="4800" dirty="0">
                <a:solidFill>
                  <a:schemeClr val="bg1"/>
                </a:solidFill>
              </a:rPr>
              <a:t>) | (M M)</a:t>
            </a:r>
          </a:p>
        </p:txBody>
      </p:sp>
    </p:spTree>
    <p:extLst>
      <p:ext uri="{BB962C8B-B14F-4D97-AF65-F5344CB8AC3E}">
        <p14:creationId xmlns:p14="http://schemas.microsoft.com/office/powerpoint/2010/main" val="678169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87DFBC-DD2C-9B4B-AC51-B54FFD76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856ECD-730C-9B4D-B491-FB0A4D70BAE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E5E9F-4A40-064F-9CE8-166F18CABE2A}"/>
              </a:ext>
            </a:extLst>
          </p:cNvPr>
          <p:cNvSpPr txBox="1"/>
          <p:nvPr/>
        </p:nvSpPr>
        <p:spPr>
          <a:xfrm>
            <a:off x="1479647" y="3013501"/>
            <a:ext cx="61847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M ::= x | (</a:t>
            </a:r>
            <a:r>
              <a:rPr lang="el-GR" sz="4800" dirty="0">
                <a:solidFill>
                  <a:schemeClr val="bg1"/>
                </a:solidFill>
              </a:rPr>
              <a:t>λ</a:t>
            </a:r>
            <a:r>
              <a:rPr lang="en-US" sz="4800" dirty="0" err="1">
                <a:solidFill>
                  <a:schemeClr val="bg1"/>
                </a:solidFill>
              </a:rPr>
              <a:t>x.M</a:t>
            </a:r>
            <a:r>
              <a:rPr lang="en-US" sz="4800" dirty="0">
                <a:solidFill>
                  <a:schemeClr val="bg1"/>
                </a:solidFill>
              </a:rPr>
              <a:t>) | (M 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8F2E80-0E19-834B-AC79-C86BC48809B2}"/>
              </a:ext>
            </a:extLst>
          </p:cNvPr>
          <p:cNvSpPr txBox="1"/>
          <p:nvPr/>
        </p:nvSpPr>
        <p:spPr>
          <a:xfrm>
            <a:off x="2389351" y="926578"/>
            <a:ext cx="43652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Lambda Calculus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BD53F1-F38C-C149-8B78-6C5584136BF0}"/>
              </a:ext>
            </a:extLst>
          </p:cNvPr>
          <p:cNvSpPr txBox="1"/>
          <p:nvPr/>
        </p:nvSpPr>
        <p:spPr>
          <a:xfrm>
            <a:off x="2095899" y="5100424"/>
            <a:ext cx="15079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F0"/>
                </a:solidFill>
              </a:rPr>
              <a:t>Variables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66B073-F486-184A-9531-77D670414D31}"/>
              </a:ext>
            </a:extLst>
          </p:cNvPr>
          <p:cNvSpPr txBox="1"/>
          <p:nvPr/>
        </p:nvSpPr>
        <p:spPr>
          <a:xfrm>
            <a:off x="3911920" y="5100424"/>
            <a:ext cx="1601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F0"/>
                </a:solidFill>
              </a:rPr>
              <a:t>Functions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231ABE-329D-6544-A9EE-B05D1473056C}"/>
              </a:ext>
            </a:extLst>
          </p:cNvPr>
          <p:cNvSpPr txBox="1"/>
          <p:nvPr/>
        </p:nvSpPr>
        <p:spPr>
          <a:xfrm>
            <a:off x="5914130" y="5100424"/>
            <a:ext cx="21678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F0"/>
                </a:solidFill>
              </a:rPr>
              <a:t>Function calls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15BD171-49A5-4444-B144-2D8E1D3C0B2A}"/>
              </a:ext>
            </a:extLst>
          </p:cNvPr>
          <p:cNvCxnSpPr>
            <a:cxnSpLocks/>
          </p:cNvCxnSpPr>
          <p:nvPr/>
        </p:nvCxnSpPr>
        <p:spPr>
          <a:xfrm flipV="1">
            <a:off x="2731325" y="3844498"/>
            <a:ext cx="272846" cy="1255926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6D16E6-352C-784C-A5C4-3C95C5ABE33D}"/>
              </a:ext>
            </a:extLst>
          </p:cNvPr>
          <p:cNvCxnSpPr>
            <a:cxnSpLocks/>
          </p:cNvCxnSpPr>
          <p:nvPr/>
        </p:nvCxnSpPr>
        <p:spPr>
          <a:xfrm flipV="1">
            <a:off x="4595573" y="3844498"/>
            <a:ext cx="0" cy="1166889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CF08EB-8D87-7D45-9E64-A911D3E3DBBD}"/>
              </a:ext>
            </a:extLst>
          </p:cNvPr>
          <p:cNvCxnSpPr>
            <a:cxnSpLocks/>
          </p:cNvCxnSpPr>
          <p:nvPr/>
        </p:nvCxnSpPr>
        <p:spPr>
          <a:xfrm flipV="1">
            <a:off x="6732953" y="3844498"/>
            <a:ext cx="0" cy="116689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23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87DFBC-DD2C-9B4B-AC51-B54FFD76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856ECD-730C-9B4D-B491-FB0A4D70BAE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E5E9F-4A40-064F-9CE8-166F18CABE2A}"/>
              </a:ext>
            </a:extLst>
          </p:cNvPr>
          <p:cNvSpPr txBox="1"/>
          <p:nvPr/>
        </p:nvSpPr>
        <p:spPr>
          <a:xfrm>
            <a:off x="716072" y="1698501"/>
            <a:ext cx="801229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A mathematically well-founded theory of </a:t>
            </a:r>
            <a:r>
              <a:rPr lang="en-US" sz="3200" i="1" dirty="0">
                <a:solidFill>
                  <a:schemeClr val="bg1"/>
                </a:solidFill>
              </a:rPr>
              <a:t>functions as computation rules</a:t>
            </a:r>
            <a:r>
              <a:rPr lang="en-US" sz="32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A mathematically well-founded characterization of effectively computability.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The essence of a programming language.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8F2E80-0E19-834B-AC79-C86BC48809B2}"/>
              </a:ext>
            </a:extLst>
          </p:cNvPr>
          <p:cNvSpPr txBox="1"/>
          <p:nvPr/>
        </p:nvSpPr>
        <p:spPr>
          <a:xfrm>
            <a:off x="2389351" y="487191"/>
            <a:ext cx="43652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Lambda Calculus</a:t>
            </a:r>
          </a:p>
        </p:txBody>
      </p:sp>
    </p:spTree>
    <p:extLst>
      <p:ext uri="{BB962C8B-B14F-4D97-AF65-F5344CB8AC3E}">
        <p14:creationId xmlns:p14="http://schemas.microsoft.com/office/powerpoint/2010/main" val="1548113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EC6F1-825A-B54C-89CA-F559EDEB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84E85-7218-7343-BFFD-A2A8EF70D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4262" y="2940627"/>
            <a:ext cx="5955475" cy="9767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6000" dirty="0"/>
              <a:t>Sorting Algorithms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51E9B6-71F6-9940-BFC9-4BDC82446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1102 Computer Science 2</a:t>
            </a:r>
          </a:p>
        </p:txBody>
      </p:sp>
    </p:spTree>
    <p:extLst>
      <p:ext uri="{BB962C8B-B14F-4D97-AF65-F5344CB8AC3E}">
        <p14:creationId xmlns:p14="http://schemas.microsoft.com/office/powerpoint/2010/main" val="491314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34878</TotalTime>
  <Words>1232</Words>
  <Application>Microsoft Macintosh PowerPoint</Application>
  <PresentationFormat>On-screen Show (4:3)</PresentationFormat>
  <Paragraphs>691</Paragraphs>
  <Slides>40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Stability</vt:lpstr>
      <vt:lpstr>Heapsort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Memory Usage in Python</vt:lpstr>
      <vt:lpstr>Memory Usage</vt:lpstr>
      <vt:lpstr>PowerPoint Presentation</vt:lpstr>
      <vt:lpstr>Mergesort</vt:lpstr>
    </vt:vector>
  </TitlesOfParts>
  <Company>Boston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Audio</dc:title>
  <dc:creator>Robert Muller</dc:creator>
  <cp:lastModifiedBy>Microsoft Office User</cp:lastModifiedBy>
  <cp:revision>465</cp:revision>
  <cp:lastPrinted>2021-03-08T20:57:25Z</cp:lastPrinted>
  <dcterms:created xsi:type="dcterms:W3CDTF">2010-11-01T18:39:22Z</dcterms:created>
  <dcterms:modified xsi:type="dcterms:W3CDTF">2021-03-16T21:02:24Z</dcterms:modified>
</cp:coreProperties>
</file>

<file path=docProps/thumbnail.jpeg>
</file>